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3" r:id="rId2"/>
    <p:sldId id="259" r:id="rId3"/>
    <p:sldId id="284" r:id="rId4"/>
    <p:sldId id="261" r:id="rId5"/>
    <p:sldId id="289" r:id="rId6"/>
    <p:sldId id="263" r:id="rId7"/>
    <p:sldId id="264" r:id="rId8"/>
    <p:sldId id="290" r:id="rId9"/>
    <p:sldId id="291" r:id="rId10"/>
    <p:sldId id="307" r:id="rId11"/>
    <p:sldId id="292" r:id="rId12"/>
    <p:sldId id="268" r:id="rId13"/>
    <p:sldId id="269" r:id="rId14"/>
    <p:sldId id="270" r:id="rId15"/>
    <p:sldId id="271" r:id="rId16"/>
    <p:sldId id="295" r:id="rId17"/>
    <p:sldId id="273" r:id="rId18"/>
    <p:sldId id="274" r:id="rId19"/>
    <p:sldId id="275" r:id="rId20"/>
    <p:sldId id="276" r:id="rId21"/>
    <p:sldId id="296" r:id="rId22"/>
    <p:sldId id="304" r:id="rId23"/>
    <p:sldId id="297" r:id="rId24"/>
    <p:sldId id="298" r:id="rId25"/>
    <p:sldId id="305" r:id="rId26"/>
    <p:sldId id="300" r:id="rId27"/>
    <p:sldId id="301" r:id="rId28"/>
    <p:sldId id="302" r:id="rId29"/>
    <p:sldId id="306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CCFF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16" autoAdjust="0"/>
    <p:restoredTop sz="94668" autoAdjust="0"/>
  </p:normalViewPr>
  <p:slideViewPr>
    <p:cSldViewPr snapToObjects="1">
      <p:cViewPr varScale="1">
        <p:scale>
          <a:sx n="75" d="100"/>
          <a:sy n="75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0"/>
  <c:chart>
    <c:autoTitleDeleted val="1"/>
    <c:plotArea>
      <c:layout>
        <c:manualLayout>
          <c:layoutTarget val="inner"/>
          <c:xMode val="edge"/>
          <c:yMode val="edge"/>
          <c:x val="3.1250000000000036E-3"/>
          <c:y val="5.8201058201058128E-2"/>
          <c:w val="1"/>
          <c:h val="0.76190476190476186"/>
        </c:manualLayout>
      </c:layout>
      <c:barChart>
        <c:barDir val="col"/>
        <c:grouping val="clustered"/>
        <c:ser>
          <c:idx val="2"/>
          <c:order val="0"/>
          <c:tx>
            <c:strRef>
              <c:f>Sheet1!$A$2</c:f>
              <c:strCache>
                <c:ptCount val="1"/>
                <c:pt idx="0">
                  <c:v>Este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Activos</c:v>
                </c:pt>
                <c:pt idx="1">
                  <c:v>Capital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101</c:v>
                </c:pt>
                <c:pt idx="1">
                  <c:v>2.2000000000000002</c:v>
                </c:pt>
              </c:numCache>
            </c:numRef>
          </c:val>
        </c:ser>
        <c:dLbls>
          <c:showVal val="1"/>
        </c:dLbls>
        <c:axId val="93522560"/>
        <c:axId val="93528448"/>
      </c:barChart>
      <c:catAx>
        <c:axId val="935225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400"/>
            </a:pPr>
            <a:endParaRPr lang="es-MX"/>
          </a:p>
        </c:txPr>
        <c:crossAx val="93528448"/>
        <c:crosses val="autoZero"/>
        <c:auto val="1"/>
        <c:lblAlgn val="ctr"/>
        <c:lblOffset val="100"/>
        <c:tickLblSkip val="1"/>
        <c:tickMarkSkip val="1"/>
      </c:catAx>
      <c:valAx>
        <c:axId val="93528448"/>
        <c:scaling>
          <c:orientation val="minMax"/>
        </c:scaling>
        <c:delete val="1"/>
        <c:axPos val="l"/>
        <c:numFmt formatCode="General" sourceLinked="1"/>
        <c:tickLblPos val="none"/>
        <c:crossAx val="935225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0"/>
  <c:chart>
    <c:autoTitleDeleted val="1"/>
    <c:plotArea>
      <c:layout>
        <c:manualLayout>
          <c:layoutTarget val="inner"/>
          <c:xMode val="edge"/>
          <c:yMode val="edge"/>
          <c:x val="0.25121951219512179"/>
          <c:y val="4.1198501872659166E-2"/>
          <c:w val="0.70487804878048854"/>
          <c:h val="0.96254681647940232"/>
        </c:manualLayout>
      </c:layout>
      <c:barChart>
        <c:barDir val="bar"/>
        <c:grouping val="clustered"/>
        <c:ser>
          <c:idx val="2"/>
          <c:order val="0"/>
          <c:tx>
            <c:strRef>
              <c:f>Sheet1!$A$2</c:f>
              <c:strCache>
                <c:ptCount val="1"/>
                <c:pt idx="0">
                  <c:v>Este</c:v>
                </c:pt>
              </c:strCache>
            </c:strRef>
          </c:tx>
          <c:dPt>
            <c:idx val="1"/>
            <c:spPr>
              <a:solidFill>
                <a:schemeClr val="tx2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300"/>
                </a:pPr>
                <a:endParaRPr lang="es-MX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Capital exigido</c:v>
                </c:pt>
                <c:pt idx="1">
                  <c:v>Activos a riesgo</c:v>
                </c:pt>
                <c:pt idx="2">
                  <c:v>Préstamos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1400</c:v>
                </c:pt>
                <c:pt idx="1">
                  <c:v>17000</c:v>
                </c:pt>
                <c:pt idx="2">
                  <c:v>87000</c:v>
                </c:pt>
              </c:numCache>
            </c:numRef>
          </c:val>
        </c:ser>
        <c:dLbls>
          <c:showVal val="1"/>
        </c:dLbls>
        <c:axId val="94061312"/>
        <c:axId val="94062848"/>
      </c:barChart>
      <c:catAx>
        <c:axId val="94061312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300"/>
            </a:pPr>
            <a:endParaRPr lang="es-MX"/>
          </a:p>
        </c:txPr>
        <c:crossAx val="94062848"/>
        <c:crosses val="autoZero"/>
        <c:auto val="1"/>
        <c:lblAlgn val="ctr"/>
        <c:lblOffset val="100"/>
        <c:tickLblSkip val="1"/>
        <c:tickMarkSkip val="1"/>
      </c:catAx>
      <c:valAx>
        <c:axId val="94062848"/>
        <c:scaling>
          <c:orientation val="minMax"/>
        </c:scaling>
        <c:delete val="1"/>
        <c:axPos val="b"/>
        <c:numFmt formatCode="General" sourceLinked="1"/>
        <c:tickLblPos val="none"/>
        <c:crossAx val="94061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BA59151-8753-4984-9FFB-4B132B440A80}" type="datetimeFigureOut">
              <a:rPr lang="en-US"/>
              <a:pPr>
                <a:defRPr/>
              </a:pPr>
              <a:t>12/2/2010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C6E32B-766B-4A9F-AA3F-93D46B08D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699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B383E-3F65-4C2D-9AE4-20085BB52D4E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F18D2-843A-4CCB-9D6B-58DBFE0B6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726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F18D2-843A-4CCB-9D6B-58DBFE0B66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F18D2-843A-4CCB-9D6B-58DBFE0B66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0B8013-359A-4A46-9011-36B6524B52FE}" type="slidenum">
              <a:rPr lang="es-ES_tradnl" smtClean="0"/>
              <a:pPr eaLnBrk="1" hangingPunct="1"/>
              <a:t>11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070F60-ADF1-427C-B983-3896A22EDD46}" type="slidenum">
              <a:rPr lang="es-ES_tradnl" smtClean="0"/>
              <a:pPr eaLnBrk="1" hangingPunct="1"/>
              <a:t>12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01D60D-299A-4764-A0ED-A488ED63D1AD}" type="slidenum">
              <a:rPr lang="es-ES_tradnl" smtClean="0"/>
              <a:pPr eaLnBrk="1" hangingPunct="1"/>
              <a:t>13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238" y="703263"/>
            <a:ext cx="4595812" cy="3446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360863"/>
            <a:ext cx="5016500" cy="40798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8238" y="703263"/>
            <a:ext cx="4595812" cy="3446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360863"/>
            <a:ext cx="5016500" cy="40798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AAB12A-B67C-40EC-AD0E-CB6B07CF3510}" type="slidenum">
              <a:rPr lang="es-ES" smtClean="0"/>
              <a:pPr eaLnBrk="1" hangingPunct="1"/>
              <a:t>16</a:t>
            </a:fld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3CFFCF-BEC3-493C-962E-FC57986FDE51}" type="slidenum">
              <a:rPr lang="es-ES" smtClean="0"/>
              <a:pPr eaLnBrk="1" hangingPunct="1"/>
              <a:t>17</a:t>
            </a:fld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352DDCD-0EB8-4280-837D-FBA25F72E089}" type="slidenum">
              <a:rPr lang="es-ES_tradnl" smtClean="0"/>
              <a:pPr eaLnBrk="1" hangingPunct="1"/>
              <a:t>18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AD468E-41A6-4753-BE96-25224BD1FDB3}" type="slidenum">
              <a:rPr lang="es-ES_tradnl" smtClean="0"/>
              <a:pPr eaLnBrk="1" hangingPunct="1"/>
              <a:t>19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DABA15-40C2-4201-8BDA-AAD9811AEC1E}" type="slidenum">
              <a:rPr lang="es-ES_tradnl" smtClean="0"/>
              <a:pPr eaLnBrk="1" hangingPunct="1"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36A68C-0B78-4F61-8C6A-F0FF472A3F83}" type="slidenum">
              <a:rPr lang="es-ES_tradnl" smtClean="0"/>
              <a:pPr eaLnBrk="1" hangingPunct="1"/>
              <a:t>20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EB61C3-7DAA-41C3-AA53-60465FBE4BE8}" type="slidenum">
              <a:rPr lang="es-ES_tradnl" smtClean="0"/>
              <a:pPr eaLnBrk="1" hangingPunct="1"/>
              <a:t>21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EB61C3-7DAA-41C3-AA53-60465FBE4BE8}" type="slidenum">
              <a:rPr lang="es-ES_tradnl" smtClean="0"/>
              <a:pPr eaLnBrk="1" hangingPunct="1"/>
              <a:t>22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913D83-840B-422F-9A43-29CAAF7EA20F}" type="slidenum">
              <a:rPr lang="es-ES_tradnl" smtClean="0"/>
              <a:pPr eaLnBrk="1" hangingPunct="1"/>
              <a:t>23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A327262-6E57-4D94-9BFA-B7502EB6E3D1}" type="slidenum">
              <a:rPr lang="es-ES_tradnl" smtClean="0"/>
              <a:pPr eaLnBrk="1" hangingPunct="1"/>
              <a:t>24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A327262-6E57-4D94-9BFA-B7502EB6E3D1}" type="slidenum">
              <a:rPr lang="es-ES_tradnl" smtClean="0"/>
              <a:pPr eaLnBrk="1" hangingPunct="1"/>
              <a:t>25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76E134-2072-4038-901F-255836FAD328}" type="slidenum">
              <a:rPr lang="es-ES_tradnl" smtClean="0"/>
              <a:pPr eaLnBrk="1" hangingPunct="1"/>
              <a:t>26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5F0D2F-2DD0-4A95-90FF-C7470F73F841}" type="slidenum">
              <a:rPr lang="es-ES_tradnl" smtClean="0"/>
              <a:pPr eaLnBrk="1" hangingPunct="1"/>
              <a:t>27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117539-8CF4-4001-8703-E0196F37275E}" type="slidenum">
              <a:rPr lang="es-ES_tradnl" smtClean="0"/>
              <a:pPr eaLnBrk="1" hangingPunct="1"/>
              <a:t>28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F18D2-843A-4CCB-9D6B-58DBFE0B665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F18D2-843A-4CCB-9D6B-58DBFE0B66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9306183-9596-4ADA-BF68-AE608A5B3B5C}" type="slidenum">
              <a:rPr lang="es-ES_tradnl" smtClean="0"/>
              <a:pPr eaLnBrk="1" hangingPunct="1"/>
              <a:t>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9306183-9596-4ADA-BF68-AE608A5B3B5C}" type="slidenum">
              <a:rPr lang="es-ES_tradnl" smtClean="0"/>
              <a:pPr eaLnBrk="1" hangingPunct="1"/>
              <a:t>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53A43C-8AEF-4062-A14A-896F372CD65D}" type="slidenum">
              <a:rPr lang="es-ES_tradnl" smtClean="0"/>
              <a:pPr eaLnBrk="1" hangingPunct="1"/>
              <a:t>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C7C536-0DC0-4D91-89BB-9B414886373B}" type="slidenum">
              <a:rPr lang="es-ES_tradnl" smtClean="0"/>
              <a:pPr eaLnBrk="1" hangingPunct="1"/>
              <a:t>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55D054-18F7-4D04-A58A-26A4666FA4C4}" type="slidenum">
              <a:rPr lang="es-ES_tradnl" smtClean="0"/>
              <a:pPr eaLnBrk="1" hangingPunct="1"/>
              <a:t>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A1D73C-B316-418F-84E2-F53503CB7198}" type="slidenum">
              <a:rPr lang="es-ES_tradnl" smtClean="0"/>
              <a:pPr eaLnBrk="1" hangingPunct="1"/>
              <a:t>9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887863"/>
            <a:ext cx="8640763" cy="340093"/>
          </a:xfrm>
        </p:spPr>
        <p:txBody>
          <a:bodyPr>
            <a:sp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1420868"/>
            <a:ext cx="8629650" cy="2639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3241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7119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1ACCC5E-6D07-4130-A2FA-E47915EBF693}" type="datetimeFigureOut">
              <a:rPr lang="es-MX"/>
              <a:pPr>
                <a:defRPr/>
              </a:pPr>
              <a:t>02/12/2010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7F589D-6AFA-4206-939C-1D659D5F393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09422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81" y="1046163"/>
            <a:ext cx="8714642" cy="342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50581" y="1728788"/>
            <a:ext cx="8714642" cy="260350"/>
          </a:xfrm>
        </p:spPr>
        <p:txBody>
          <a:bodyPr/>
          <a:lstStyle/>
          <a:p>
            <a:pPr lvl="0"/>
            <a:endParaRPr lang="es-ES_tradnl" noProof="0"/>
          </a:p>
        </p:txBody>
      </p:sp>
    </p:spTree>
    <p:extLst>
      <p:ext uri="{BB962C8B-B14F-4D97-AF65-F5344CB8AC3E}">
        <p14:creationId xmlns="" xmlns:p14="http://schemas.microsoft.com/office/powerpoint/2010/main" val="27085802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Plantilla-0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44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892175"/>
            <a:ext cx="8640763" cy="3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smtClean="0"/>
              <a:t>Haga clic para cambiar el estilo de título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20868"/>
            <a:ext cx="86296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29" name="Rectangle 371"/>
          <p:cNvSpPr>
            <a:spLocks noChangeArrowheads="1"/>
          </p:cNvSpPr>
          <p:nvPr/>
        </p:nvSpPr>
        <p:spPr bwMode="auto">
          <a:xfrm>
            <a:off x="8748713" y="6249988"/>
            <a:ext cx="30162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fld id="{422242C5-81E6-48A3-981B-8B966090FA8D}" type="slidenum">
              <a:rPr lang="en-US" sz="1000" b="1">
                <a:latin typeface="Calibri" pitchFamily="34" charset="0"/>
              </a:rPr>
              <a:pPr algn="r"/>
              <a:t>‹#›</a:t>
            </a:fld>
            <a:endParaRPr lang="en-US" sz="1000" b="1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rgbClr val="0096D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96D7"/>
          </a:solidFill>
          <a:latin typeface="Calibr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96D7"/>
          </a:solidFill>
          <a:latin typeface="Calibr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96D7"/>
          </a:solidFill>
          <a:latin typeface="Calibr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96D7"/>
          </a:solidFill>
          <a:latin typeface="Calibri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47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452438" indent="4619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715963" indent="6556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982663" indent="8461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1439863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897063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354263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811463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34.png"/><Relationship Id="rId10" Type="http://schemas.openxmlformats.org/officeDocument/2006/relationships/chart" Target="../charts/chart2.xml"/><Relationship Id="rId4" Type="http://schemas.openxmlformats.org/officeDocument/2006/relationships/image" Target="../media/image35.png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468313" y="1643050"/>
            <a:ext cx="8510587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s-AR" altLang="de-DE" sz="2500" b="1" dirty="0">
                <a:solidFill>
                  <a:schemeClr val="accent3"/>
                </a:solidFill>
                <a:latin typeface="Calibri" pitchFamily="34" charset="0"/>
              </a:rPr>
              <a:t>Redes de Seguridad Financiera - Primera Barrera de Entrada:</a:t>
            </a:r>
          </a:p>
          <a:p>
            <a:pPr>
              <a:defRPr/>
            </a:pPr>
            <a:r>
              <a:rPr lang="es-AR" altLang="de-DE" sz="2500" b="1" dirty="0">
                <a:solidFill>
                  <a:schemeClr val="accent3"/>
                </a:solidFill>
                <a:latin typeface="Calibri" pitchFamily="34" charset="0"/>
              </a:rPr>
              <a:t>Fortalecimiento de los Procesos de Supervisión por Riesgos</a:t>
            </a:r>
          </a:p>
          <a:p>
            <a:pPr>
              <a:defRPr/>
            </a:pPr>
            <a:r>
              <a:rPr lang="es-ES" altLang="de-DE" sz="1600" dirty="0" smtClean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s-ES" altLang="de-DE" sz="160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s-ES" altLang="de-DE" sz="2100" b="1" dirty="0">
                <a:solidFill>
                  <a:schemeClr val="tx2"/>
                </a:solidFill>
                <a:latin typeface="Calibri" pitchFamily="34" charset="0"/>
              </a:rPr>
              <a:t>Taller de Capacitación </a:t>
            </a:r>
            <a:endParaRPr lang="es-ES" altLang="de-DE" sz="21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defRPr/>
            </a:pPr>
            <a:endParaRPr lang="es-ES" altLang="de-DE" sz="21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defRPr/>
            </a:pPr>
            <a:endParaRPr lang="es-ES" altLang="de-DE" sz="21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s-ES" altLang="de-DE" sz="3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Supervisión </a:t>
            </a:r>
            <a:r>
              <a:rPr lang="es-ES" altLang="de-DE" sz="3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basada en </a:t>
            </a:r>
            <a:r>
              <a:rPr lang="es-ES" altLang="de-DE" sz="3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riesgos </a:t>
            </a:r>
          </a:p>
          <a:p>
            <a:pPr algn="ctr">
              <a:defRPr/>
            </a:pPr>
            <a:r>
              <a:rPr lang="es-ES" altLang="de-DE" sz="3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(SBR)</a:t>
            </a:r>
            <a:endParaRPr lang="es-ES" altLang="de-DE" sz="32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s-ES" altLang="de-DE" sz="21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s-ES" altLang="de-DE" sz="2100" dirty="0" smtClean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s-ES" altLang="de-DE" sz="210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s-ES" altLang="de-DE" sz="2100" dirty="0" smtClean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s-ES" altLang="de-DE" sz="210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s-ES" altLang="de-DE" dirty="0" smtClean="0">
                <a:latin typeface="Calibri" pitchFamily="34" charset="0"/>
              </a:rPr>
              <a:t>Washington D.C., </a:t>
            </a:r>
            <a:r>
              <a:rPr lang="es-AR" altLang="de-DE" dirty="0" smtClean="0">
                <a:latin typeface="Calibri" pitchFamily="34" charset="0"/>
              </a:rPr>
              <a:t>2 y 3 de Diciembre 2010</a:t>
            </a:r>
            <a:endParaRPr lang="es-ES" altLang="de-DE" dirty="0">
              <a:latin typeface="Calibri" pitchFamily="34" charset="0"/>
            </a:endParaRPr>
          </a:p>
        </p:txBody>
      </p:sp>
      <p:sp>
        <p:nvSpPr>
          <p:cNvPr id="3" name="1 Rectángulo"/>
          <p:cNvSpPr/>
          <p:nvPr/>
        </p:nvSpPr>
        <p:spPr>
          <a:xfrm>
            <a:off x="4406900" y="5500702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altLang="de-DE" sz="2000" dirty="0">
                <a:latin typeface="Calibri" pitchFamily="34" charset="0"/>
              </a:rPr>
              <a:t>Javier </a:t>
            </a:r>
            <a:r>
              <a:rPr lang="es-ES" altLang="de-DE" sz="2000" dirty="0" err="1">
                <a:latin typeface="Calibri" pitchFamily="34" charset="0"/>
              </a:rPr>
              <a:t>Bolzico</a:t>
            </a:r>
            <a:endParaRPr lang="es-ES" altLang="de-DE" sz="2000" dirty="0">
              <a:latin typeface="Calibri" pitchFamily="34" charset="0"/>
            </a:endParaRPr>
          </a:p>
          <a:p>
            <a:pPr algn="r">
              <a:defRPr/>
            </a:pPr>
            <a:r>
              <a:rPr lang="es-ES" altLang="de-DE" sz="1400" dirty="0">
                <a:latin typeface="Calibri" pitchFamily="34" charset="0"/>
              </a:rPr>
              <a:t>               Jbolzico@fitproper.com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747" y="1585934"/>
            <a:ext cx="3353905" cy="441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1571612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Dice el Principio 7 de los BCP de 2006: </a:t>
            </a:r>
          </a:p>
          <a:p>
            <a:endParaRPr lang="es-ES_tradnl" dirty="0" smtClean="0"/>
          </a:p>
          <a:p>
            <a:r>
              <a:rPr lang="es-ES_tradnl" i="1" dirty="0" smtClean="0"/>
              <a:t>“Los Supervisores deben estar satisfechos que los bancos tengan implementados…” </a:t>
            </a:r>
            <a:endParaRPr lang="es-ES_tradnl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3929066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 smtClean="0"/>
              <a:t>“Debe verlo con sus propios ojos y desengañarse a su </a:t>
            </a:r>
            <a:r>
              <a:rPr lang="es-ES_tradnl" b="1" i="1" u="sng" dirty="0" smtClean="0"/>
              <a:t>completa y entera satisfacción</a:t>
            </a:r>
            <a:r>
              <a:rPr lang="es-ES_tradnl" b="1" i="1" dirty="0" smtClean="0"/>
              <a:t>” </a:t>
            </a:r>
            <a:endParaRPr lang="es-ES_tradnl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Aspectos conceptuales de la Supervisión basada en riesgo SBR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1364882"/>
            <a:ext cx="8629650" cy="263918"/>
          </a:xfrm>
        </p:spPr>
        <p:txBody>
          <a:bodyPr/>
          <a:lstStyle/>
          <a:p>
            <a:r>
              <a:rPr lang="es-ES" dirty="0"/>
              <a:t>Supervisión tradicional vs supervisión basada en riesgo</a:t>
            </a:r>
            <a:endParaRPr lang="en-US" dirty="0"/>
          </a:p>
        </p:txBody>
      </p:sp>
      <p:grpSp>
        <p:nvGrpSpPr>
          <p:cNvPr id="31" name="30 Grupo"/>
          <p:cNvGrpSpPr/>
          <p:nvPr/>
        </p:nvGrpSpPr>
        <p:grpSpPr>
          <a:xfrm>
            <a:off x="4528568" y="1781200"/>
            <a:ext cx="4531701" cy="3649770"/>
            <a:chOff x="4528568" y="1556792"/>
            <a:chExt cx="4531701" cy="4475163"/>
          </a:xfrm>
        </p:grpSpPr>
        <p:pic>
          <p:nvPicPr>
            <p:cNvPr id="33" name="162 Imagen" descr="sombrita.png"/>
            <p:cNvPicPr>
              <a:picLocks noChangeAspect="1"/>
            </p:cNvPicPr>
            <p:nvPr/>
          </p:nvPicPr>
          <p:blipFill>
            <a:blip r:embed="rId3" cstate="print"/>
            <a:srcRect r="16765"/>
            <a:stretch>
              <a:fillRect/>
            </a:stretch>
          </p:blipFill>
          <p:spPr bwMode="auto">
            <a:xfrm flipH="1">
              <a:off x="8892480" y="1711338"/>
              <a:ext cx="167789" cy="1284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9516"/>
            <a:stretch/>
          </p:blipFill>
          <p:spPr bwMode="auto">
            <a:xfrm>
              <a:off x="4528568" y="1556792"/>
              <a:ext cx="4450332" cy="447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7"/>
            <p:cNvSpPr txBox="1">
              <a:spLocks noChangeArrowheads="1"/>
            </p:cNvSpPr>
            <p:nvPr/>
          </p:nvSpPr>
          <p:spPr bwMode="auto">
            <a:xfrm>
              <a:off x="4528568" y="1724557"/>
              <a:ext cx="4363912" cy="46274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xtLst/>
          </p:spPr>
          <p:txBody>
            <a:bodyPr wrap="square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s-ES_tradnl" dirty="0" smtClean="0">
                  <a:solidFill>
                    <a:srgbClr val="002060"/>
                  </a:solidFill>
                  <a:latin typeface="+mj-lt"/>
                </a:rPr>
                <a:t>Supervisión Basada en Riesgo</a:t>
              </a:r>
              <a:endParaRPr lang="es-ES_tradnl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163514" y="1781199"/>
            <a:ext cx="4365054" cy="3649771"/>
            <a:chOff x="163514" y="1556792"/>
            <a:chExt cx="4365054" cy="4475163"/>
          </a:xfrm>
        </p:grpSpPr>
        <p:pic>
          <p:nvPicPr>
            <p:cNvPr id="37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484"/>
            <a:stretch/>
          </p:blipFill>
          <p:spPr bwMode="auto">
            <a:xfrm>
              <a:off x="163514" y="1556792"/>
              <a:ext cx="4365054" cy="447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6"/>
            <p:cNvSpPr txBox="1">
              <a:spLocks noChangeArrowheads="1"/>
            </p:cNvSpPr>
            <p:nvPr/>
          </p:nvSpPr>
          <p:spPr bwMode="auto">
            <a:xfrm>
              <a:off x="260365" y="1724905"/>
              <a:ext cx="4268203" cy="462048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xtLst/>
          </p:spPr>
          <p:txBody>
            <a:bodyPr wrap="square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s-ES_tradnl" dirty="0">
                  <a:solidFill>
                    <a:srgbClr val="002060"/>
                  </a:solidFill>
                  <a:latin typeface="+mj-lt"/>
                </a:rPr>
                <a:t>Supervisión Tradicional</a:t>
              </a: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260365" y="2492896"/>
            <a:ext cx="8632115" cy="428625"/>
            <a:chOff x="260365" y="2492896"/>
            <a:chExt cx="8632115" cy="428625"/>
          </a:xfrm>
        </p:grpSpPr>
        <p:sp>
          <p:nvSpPr>
            <p:cNvPr id="57" name="56 Rectángulo"/>
            <p:cNvSpPr/>
            <p:nvPr/>
          </p:nvSpPr>
          <p:spPr>
            <a:xfrm>
              <a:off x="260365" y="2492896"/>
              <a:ext cx="8632115" cy="42862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 lang="en-US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63" name="TextBox 17"/>
            <p:cNvSpPr txBox="1">
              <a:spLocks noChangeArrowheads="1"/>
            </p:cNvSpPr>
            <p:nvPr/>
          </p:nvSpPr>
          <p:spPr bwMode="auto">
            <a:xfrm>
              <a:off x="428625" y="2553221"/>
              <a:ext cx="41433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s-ES_tradnl" sz="1400" dirty="0">
                  <a:latin typeface="+mj-lt"/>
                </a:rPr>
                <a:t>Los riesgos se limitan o prohíben</a:t>
              </a:r>
            </a:p>
          </p:txBody>
        </p:sp>
        <p:sp>
          <p:nvSpPr>
            <p:cNvPr id="64" name="TextBox 18"/>
            <p:cNvSpPr txBox="1">
              <a:spLocks noChangeArrowheads="1"/>
            </p:cNvSpPr>
            <p:nvPr/>
          </p:nvSpPr>
          <p:spPr bwMode="auto">
            <a:xfrm>
              <a:off x="4645950" y="2553221"/>
              <a:ext cx="3595241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s-ES_tradnl" sz="1400" dirty="0">
                  <a:latin typeface="+mj-lt"/>
                </a:rPr>
                <a:t>Los riesgos se gestionan (IMMM)</a:t>
              </a: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260365" y="2972525"/>
            <a:ext cx="8632115" cy="428625"/>
            <a:chOff x="260365" y="2972525"/>
            <a:chExt cx="8632115" cy="428625"/>
          </a:xfrm>
        </p:grpSpPr>
        <p:sp>
          <p:nvSpPr>
            <p:cNvPr id="58" name="57 Rectángulo"/>
            <p:cNvSpPr/>
            <p:nvPr/>
          </p:nvSpPr>
          <p:spPr>
            <a:xfrm>
              <a:off x="260365" y="2972525"/>
              <a:ext cx="8632115" cy="42862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 lang="en-US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>
              <a:off x="428625" y="3032850"/>
              <a:ext cx="4572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s-ES_tradnl" sz="1400" dirty="0" err="1">
                  <a:latin typeface="+mj-lt"/>
                </a:rPr>
                <a:t>Enfasis</a:t>
              </a:r>
              <a:r>
                <a:rPr lang="es-ES_tradnl" sz="1400" dirty="0">
                  <a:latin typeface="+mj-lt"/>
                </a:rPr>
                <a:t> en “</a:t>
              </a:r>
              <a:r>
                <a:rPr lang="es-ES_tradnl" sz="1400" dirty="0" err="1">
                  <a:latin typeface="+mj-lt"/>
                </a:rPr>
                <a:t>compliance</a:t>
              </a:r>
              <a:r>
                <a:rPr lang="es-ES_tradnl" sz="1400" dirty="0">
                  <a:latin typeface="+mj-lt"/>
                </a:rPr>
                <a:t>”</a:t>
              </a:r>
            </a:p>
          </p:txBody>
        </p:sp>
        <p:sp>
          <p:nvSpPr>
            <p:cNvPr id="69" name="Rectangle 23"/>
            <p:cNvSpPr>
              <a:spLocks noChangeArrowheads="1"/>
            </p:cNvSpPr>
            <p:nvPr/>
          </p:nvSpPr>
          <p:spPr bwMode="auto">
            <a:xfrm>
              <a:off x="4645950" y="3032850"/>
              <a:ext cx="39671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s-ES_tradnl" sz="1400">
                  <a:latin typeface="+mj-lt"/>
                </a:rPr>
                <a:t>Enfasis en la gestión de riesgos</a:t>
              </a: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260365" y="3452154"/>
            <a:ext cx="8632115" cy="428625"/>
            <a:chOff x="260365" y="3452154"/>
            <a:chExt cx="8632115" cy="428625"/>
          </a:xfrm>
        </p:grpSpPr>
        <p:sp>
          <p:nvSpPr>
            <p:cNvPr id="59" name="58 Rectángulo"/>
            <p:cNvSpPr/>
            <p:nvPr/>
          </p:nvSpPr>
          <p:spPr>
            <a:xfrm>
              <a:off x="260365" y="3452154"/>
              <a:ext cx="8632115" cy="42862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 lang="en-US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66" name="Rectangle 20"/>
            <p:cNvSpPr>
              <a:spLocks noChangeArrowheads="1"/>
            </p:cNvSpPr>
            <p:nvPr/>
          </p:nvSpPr>
          <p:spPr bwMode="auto">
            <a:xfrm>
              <a:off x="428625" y="3512479"/>
              <a:ext cx="4572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s-ES_tradnl" sz="1400" dirty="0">
                  <a:latin typeface="+mj-lt"/>
                </a:rPr>
                <a:t>Se focaliza en las consecuencias</a:t>
              </a:r>
            </a:p>
          </p:txBody>
        </p:sp>
        <p:sp>
          <p:nvSpPr>
            <p:cNvPr id="70" name="Rectangle 24"/>
            <p:cNvSpPr>
              <a:spLocks noChangeArrowheads="1"/>
            </p:cNvSpPr>
            <p:nvPr/>
          </p:nvSpPr>
          <p:spPr bwMode="auto">
            <a:xfrm>
              <a:off x="4645950" y="3512479"/>
              <a:ext cx="39671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s-ES_tradnl" sz="1400">
                  <a:latin typeface="+mj-lt"/>
                </a:rPr>
                <a:t>Se focaliza en las causas</a:t>
              </a: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60365" y="3931783"/>
            <a:ext cx="8632115" cy="428625"/>
            <a:chOff x="260365" y="3931783"/>
            <a:chExt cx="8632115" cy="428625"/>
          </a:xfrm>
        </p:grpSpPr>
        <p:sp>
          <p:nvSpPr>
            <p:cNvPr id="60" name="59 Rectángulo"/>
            <p:cNvSpPr/>
            <p:nvPr/>
          </p:nvSpPr>
          <p:spPr>
            <a:xfrm>
              <a:off x="260365" y="3931783"/>
              <a:ext cx="8632115" cy="42862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 lang="en-US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67" name="Rectangle 21"/>
            <p:cNvSpPr>
              <a:spLocks noChangeArrowheads="1"/>
            </p:cNvSpPr>
            <p:nvPr/>
          </p:nvSpPr>
          <p:spPr bwMode="auto">
            <a:xfrm>
              <a:off x="428625" y="3992108"/>
              <a:ext cx="4572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s-ES_tradnl" sz="1400">
                  <a:latin typeface="+mj-lt"/>
                </a:rPr>
                <a:t>Poca diferenciación según riesgo</a:t>
              </a:r>
            </a:p>
          </p:txBody>
        </p:sp>
        <p:sp>
          <p:nvSpPr>
            <p:cNvPr id="71" name="Rectangle 25"/>
            <p:cNvSpPr>
              <a:spLocks noChangeArrowheads="1"/>
            </p:cNvSpPr>
            <p:nvPr/>
          </p:nvSpPr>
          <p:spPr bwMode="auto">
            <a:xfrm>
              <a:off x="4645950" y="3992108"/>
              <a:ext cx="39671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s-ES_tradnl" sz="1400">
                  <a:latin typeface="+mj-lt"/>
                </a:rPr>
                <a:t>Alta diferenciación según riesgo</a:t>
              </a: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260365" y="4411412"/>
            <a:ext cx="8632115" cy="428625"/>
            <a:chOff x="260365" y="4411412"/>
            <a:chExt cx="8632115" cy="428625"/>
          </a:xfrm>
        </p:grpSpPr>
        <p:sp>
          <p:nvSpPr>
            <p:cNvPr id="61" name="60 Rectángulo"/>
            <p:cNvSpPr/>
            <p:nvPr/>
          </p:nvSpPr>
          <p:spPr>
            <a:xfrm>
              <a:off x="260365" y="4411412"/>
              <a:ext cx="8632115" cy="42862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 lang="en-US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428625" y="4471737"/>
              <a:ext cx="4572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s-ES_tradnl" sz="1400">
                  <a:latin typeface="+mj-lt"/>
                </a:rPr>
                <a:t>Estático (foto)</a:t>
              </a:r>
            </a:p>
          </p:txBody>
        </p:sp>
        <p:sp>
          <p:nvSpPr>
            <p:cNvPr id="72" name="Rectangle 26"/>
            <p:cNvSpPr>
              <a:spLocks noChangeArrowheads="1"/>
            </p:cNvSpPr>
            <p:nvPr/>
          </p:nvSpPr>
          <p:spPr bwMode="auto">
            <a:xfrm>
              <a:off x="4645950" y="4471737"/>
              <a:ext cx="39671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s-ES_tradnl" sz="1400" dirty="0">
                  <a:latin typeface="+mj-lt"/>
                </a:rPr>
                <a:t>Dinámico (película)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260365" y="4891039"/>
            <a:ext cx="8632115" cy="428625"/>
            <a:chOff x="260365" y="4891039"/>
            <a:chExt cx="8632115" cy="428625"/>
          </a:xfrm>
        </p:grpSpPr>
        <p:sp>
          <p:nvSpPr>
            <p:cNvPr id="62" name="61 Rectángulo"/>
            <p:cNvSpPr/>
            <p:nvPr/>
          </p:nvSpPr>
          <p:spPr>
            <a:xfrm>
              <a:off x="260365" y="4891039"/>
              <a:ext cx="8632115" cy="42862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 lang="en-US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73" name="Rectangle 27"/>
            <p:cNvSpPr>
              <a:spLocks noChangeArrowheads="1"/>
            </p:cNvSpPr>
            <p:nvPr/>
          </p:nvSpPr>
          <p:spPr bwMode="auto">
            <a:xfrm>
              <a:off x="428625" y="4951364"/>
              <a:ext cx="4572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s-ES_tradnl" sz="1400">
                  <a:latin typeface="+mj-lt"/>
                </a:rPr>
                <a:t>Cuantitativa y objetiva</a:t>
              </a:r>
            </a:p>
          </p:txBody>
        </p:sp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4645950" y="4951364"/>
              <a:ext cx="39671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s-ES_tradnl" sz="1400">
                  <a:latin typeface="+mj-lt"/>
                </a:rPr>
                <a:t>Cualitativa y subjetiva</a:t>
              </a:r>
            </a:p>
          </p:txBody>
        </p:sp>
      </p:grpSp>
      <p:sp>
        <p:nvSpPr>
          <p:cNvPr id="76" name="Rectangle 29"/>
          <p:cNvSpPr>
            <a:spLocks noChangeArrowheads="1"/>
          </p:cNvSpPr>
          <p:nvPr/>
        </p:nvSpPr>
        <p:spPr bwMode="auto">
          <a:xfrm rot="20795870">
            <a:off x="6985742" y="4850232"/>
            <a:ext cx="1450892" cy="403256"/>
          </a:xfrm>
          <a:prstGeom prst="roundRect">
            <a:avLst>
              <a:gd name="adj" fmla="val 32225"/>
            </a:avLst>
          </a:prstGeom>
          <a:gradFill>
            <a:gsLst>
              <a:gs pos="45000">
                <a:srgbClr val="FF0000"/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>
            <a:headEnd/>
            <a:tailEnd/>
          </a:ln>
          <a:effectLst>
            <a:outerShdw blurRad="63500" algn="ctr" rotWithShape="0">
              <a:prstClr val="black">
                <a:alpha val="6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0" bIns="0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s-ES_tradnl" dirty="0">
                <a:solidFill>
                  <a:schemeClr val="bg1"/>
                </a:solidFill>
                <a:latin typeface="+mn-lt"/>
                <a:ea typeface="ＭＳ Ｐゴシック" charset="-128"/>
              </a:rPr>
              <a:t>Incómoda !</a:t>
            </a:r>
          </a:p>
        </p:txBody>
      </p:sp>
      <p:pic>
        <p:nvPicPr>
          <p:cNvPr id="39" name="Picture 2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3" t="3761" r="-4" b="2469"/>
          <a:stretch/>
        </p:blipFill>
        <p:spPr bwMode="auto">
          <a:xfrm rot="10800000">
            <a:off x="4554675" y="1861322"/>
            <a:ext cx="122100" cy="355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5038" y="5551507"/>
            <a:ext cx="47323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96778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75" y="1714488"/>
            <a:ext cx="8678863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14 Grupo"/>
          <p:cNvGrpSpPr/>
          <p:nvPr/>
        </p:nvGrpSpPr>
        <p:grpSpPr>
          <a:xfrm>
            <a:off x="3407986" y="2631056"/>
            <a:ext cx="5537606" cy="3565254"/>
            <a:chOff x="3407986" y="2631056"/>
            <a:chExt cx="5537606" cy="3565254"/>
          </a:xfrm>
        </p:grpSpPr>
        <p:grpSp>
          <p:nvGrpSpPr>
            <p:cNvPr id="14" name="13 Grupo"/>
            <p:cNvGrpSpPr/>
            <p:nvPr/>
          </p:nvGrpSpPr>
          <p:grpSpPr>
            <a:xfrm>
              <a:off x="3519577" y="2631056"/>
              <a:ext cx="5426015" cy="3565254"/>
              <a:chOff x="3519577" y="2631056"/>
              <a:chExt cx="5426015" cy="3565254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984" b="8907"/>
              <a:stretch/>
            </p:blipFill>
            <p:spPr bwMode="auto">
              <a:xfrm flipV="1">
                <a:off x="3519577" y="2631056"/>
                <a:ext cx="5273915" cy="3564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162 Imagen" descr="sombrita.png"/>
              <p:cNvPicPr>
                <a:picLocks noChangeAspect="1"/>
              </p:cNvPicPr>
              <p:nvPr/>
            </p:nvPicPr>
            <p:blipFill>
              <a:blip r:embed="rId5" cstate="print"/>
              <a:srcRect r="16765"/>
              <a:stretch>
                <a:fillRect/>
              </a:stretch>
            </p:blipFill>
            <p:spPr bwMode="auto">
              <a:xfrm flipH="1" flipV="1">
                <a:off x="8785708" y="4109190"/>
                <a:ext cx="159884" cy="2087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365" name="TextBox 32"/>
            <p:cNvSpPr txBox="1">
              <a:spLocks noChangeArrowheads="1"/>
            </p:cNvSpPr>
            <p:nvPr/>
          </p:nvSpPr>
          <p:spPr bwMode="auto">
            <a:xfrm>
              <a:off x="3407986" y="2696241"/>
              <a:ext cx="526847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233363" indent="-233363" eaLnBrk="1" hangingPunct="1">
                <a:buBlip>
                  <a:blip r:embed="rId6"/>
                </a:buBlip>
              </a:pPr>
              <a:r>
                <a:rPr lang="es-ES_tradnl" sz="1600" dirty="0" smtClean="0">
                  <a:latin typeface="+mj-lt"/>
                </a:rPr>
                <a:t>Deja </a:t>
              </a:r>
              <a:r>
                <a:rPr lang="es-ES_tradnl" sz="1600" dirty="0">
                  <a:latin typeface="+mj-lt"/>
                </a:rPr>
                <a:t>de ser el supervisor el </a:t>
              </a:r>
              <a:r>
                <a:rPr lang="es-ES_tradnl" sz="1600" dirty="0" smtClean="0">
                  <a:latin typeface="+mj-lt"/>
                </a:rPr>
                <a:t>que </a:t>
              </a:r>
              <a:r>
                <a:rPr lang="es-ES_tradnl" sz="1600" dirty="0">
                  <a:latin typeface="+mj-lt"/>
                </a:rPr>
                <a:t>determina el capital que necesitan los bancos; las necesidades de capital se basan principalmente los resultados de los modelos de los </a:t>
              </a:r>
              <a:r>
                <a:rPr lang="es-ES_tradnl" sz="1600" dirty="0" smtClean="0">
                  <a:latin typeface="+mj-lt"/>
                </a:rPr>
                <a:t>bancos (conceptual)</a:t>
              </a:r>
              <a:endParaRPr lang="es-ES_tradnl" sz="1600" dirty="0">
                <a:latin typeface="+mj-lt"/>
              </a:endParaRPr>
            </a:p>
          </p:txBody>
        </p:sp>
        <p:pic>
          <p:nvPicPr>
            <p:cNvPr id="15366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252" y="4029165"/>
              <a:ext cx="4071938" cy="204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_tradnl" altLang="de-DE" dirty="0">
                <a:latin typeface="Calibri" pitchFamily="34" charset="0"/>
              </a:rPr>
              <a:t>Aspectos conceptuales de la Supervisión basada en riesgo SBR</a:t>
            </a:r>
            <a:br>
              <a:rPr lang="es-ES_tradnl" altLang="de-DE" dirty="0">
                <a:latin typeface="Calibri" pitchFamily="34" charset="0"/>
              </a:rPr>
            </a:br>
            <a:r>
              <a:rPr lang="es-ES_tradnl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s-ES_tradnl" dirty="0">
                <a:solidFill>
                  <a:schemeClr val="tx2"/>
                </a:solidFill>
                <a:latin typeface="Calibri" pitchFamily="34" charset="0"/>
              </a:rPr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1364882"/>
            <a:ext cx="8629650" cy="263918"/>
          </a:xfrm>
        </p:spPr>
        <p:txBody>
          <a:bodyPr/>
          <a:lstStyle/>
          <a:p>
            <a:r>
              <a:rPr lang="es-ES" dirty="0"/>
              <a:t>Supervisión tradicional vs supervisión basada en riesgo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5404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ES_tradnl" altLang="de-DE" dirty="0">
                <a:latin typeface="Calibri" pitchFamily="34" charset="0"/>
              </a:rPr>
              <a:t>Aspectos conceptuales de la Supervisión basada en riesgo SBR</a:t>
            </a:r>
            <a:br>
              <a:rPr lang="es-ES_tradnl" altLang="de-DE" dirty="0">
                <a:latin typeface="Calibri" pitchFamily="34" charset="0"/>
              </a:rPr>
            </a:br>
            <a:r>
              <a:rPr lang="es-ES_tradnl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s-ES_tradnl" dirty="0">
                <a:solidFill>
                  <a:schemeClr val="tx2"/>
                </a:solidFill>
                <a:latin typeface="Calibri" pitchFamily="34" charset="0"/>
              </a:rPr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1364882"/>
            <a:ext cx="8629650" cy="263918"/>
          </a:xfrm>
        </p:spPr>
        <p:txBody>
          <a:bodyPr/>
          <a:lstStyle/>
          <a:p>
            <a:r>
              <a:rPr lang="es-ES" dirty="0"/>
              <a:t>Un enfoque desde la visión del supervisor</a:t>
            </a:r>
            <a:endParaRPr lang="en-US" dirty="0"/>
          </a:p>
        </p:txBody>
      </p:sp>
      <p:sp>
        <p:nvSpPr>
          <p:cNvPr id="6" name="156 Trapecio"/>
          <p:cNvSpPr/>
          <p:nvPr/>
        </p:nvSpPr>
        <p:spPr bwMode="auto">
          <a:xfrm>
            <a:off x="422605" y="5352366"/>
            <a:ext cx="8160678" cy="496343"/>
          </a:xfrm>
          <a:prstGeom prst="trapezoid">
            <a:avLst>
              <a:gd name="adj" fmla="val 98148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s-AR">
              <a:solidFill>
                <a:srgbClr val="360F8F"/>
              </a:solidFill>
              <a:latin typeface="Calibri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5950" y="1844824"/>
            <a:ext cx="7785100" cy="3763963"/>
            <a:chOff x="615950" y="1844824"/>
            <a:chExt cx="7785100" cy="3763963"/>
          </a:xfrm>
        </p:grpSpPr>
        <p:sp>
          <p:nvSpPr>
            <p:cNvPr id="11" name="129 Redondear rectángulo de esquina del mismo lado"/>
            <p:cNvSpPr/>
            <p:nvPr/>
          </p:nvSpPr>
          <p:spPr bwMode="auto">
            <a:xfrm flipV="1">
              <a:off x="808038" y="1844824"/>
              <a:ext cx="7391400" cy="3763963"/>
            </a:xfrm>
            <a:prstGeom prst="round2SameRect">
              <a:avLst>
                <a:gd name="adj1" fmla="val 0"/>
                <a:gd name="adj2" fmla="val 4638"/>
              </a:avLst>
            </a:prstGeom>
            <a:solidFill>
              <a:schemeClr val="bg1"/>
            </a:solidFill>
            <a:ln w="25400" cap="flat" cmpd="sng" algn="ctr">
              <a:gradFill flip="none" rotWithShape="1">
                <a:gsLst>
                  <a:gs pos="70000">
                    <a:schemeClr val="accent1">
                      <a:tint val="66000"/>
                      <a:satMod val="16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 dirty="0">
                <a:solidFill>
                  <a:srgbClr val="DEDBD9"/>
                </a:solidFill>
                <a:latin typeface="Calibri" pitchFamily="34" charset="0"/>
              </a:endParaRPr>
            </a:p>
          </p:txBody>
        </p:sp>
        <p:pic>
          <p:nvPicPr>
            <p:cNvPr id="16396" name="162 Imagen" descr="sombrita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0552"/>
            <a:stretch>
              <a:fillRect/>
            </a:stretch>
          </p:blipFill>
          <p:spPr bwMode="auto">
            <a:xfrm>
              <a:off x="615950" y="1845578"/>
              <a:ext cx="182563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162 Imagen" descr="sombrita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552"/>
            <a:stretch>
              <a:fillRect/>
            </a:stretch>
          </p:blipFill>
          <p:spPr bwMode="auto">
            <a:xfrm>
              <a:off x="8218488" y="1845578"/>
              <a:ext cx="182562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8" name="169 Grupo"/>
          <p:cNvGrpSpPr>
            <a:grpSpLocks/>
          </p:cNvGrpSpPr>
          <p:nvPr/>
        </p:nvGrpSpPr>
        <p:grpSpPr bwMode="auto">
          <a:xfrm>
            <a:off x="6432550" y="4715778"/>
            <a:ext cx="1441450" cy="852488"/>
            <a:chOff x="1567451" y="3460829"/>
            <a:chExt cx="1825606" cy="1080556"/>
          </a:xfrm>
        </p:grpSpPr>
        <p:sp>
          <p:nvSpPr>
            <p:cNvPr id="15" name="102 Rectángulo redondeado"/>
            <p:cNvSpPr/>
            <p:nvPr/>
          </p:nvSpPr>
          <p:spPr>
            <a:xfrm>
              <a:off x="1567451" y="3551379"/>
              <a:ext cx="1825606" cy="814943"/>
            </a:xfrm>
            <a:prstGeom prst="roundRect">
              <a:avLst>
                <a:gd name="adj" fmla="val 6067"/>
              </a:avLst>
            </a:prstGeom>
            <a:solidFill>
              <a:schemeClr val="tx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endParaRPr lang="en-US" sz="1600">
                <a:solidFill>
                  <a:srgbClr val="360F8F"/>
                </a:solidFill>
              </a:endParaRPr>
            </a:p>
          </p:txBody>
        </p:sp>
        <p:sp>
          <p:nvSpPr>
            <p:cNvPr id="16" name="103 Forma libre"/>
            <p:cNvSpPr/>
            <p:nvPr/>
          </p:nvSpPr>
          <p:spPr>
            <a:xfrm>
              <a:off x="1567451" y="3551379"/>
              <a:ext cx="1825606" cy="440673"/>
            </a:xfrm>
            <a:custGeom>
              <a:avLst/>
              <a:gdLst>
                <a:gd name="connsiteX0" fmla="*/ 0 w 2316479"/>
                <a:gd name="connsiteY0" fmla="*/ 0 h 241014"/>
                <a:gd name="connsiteX1" fmla="*/ 2316479 w 2316479"/>
                <a:gd name="connsiteY1" fmla="*/ 0 h 241014"/>
                <a:gd name="connsiteX2" fmla="*/ 2316479 w 2316479"/>
                <a:gd name="connsiteY2" fmla="*/ 241014 h 241014"/>
                <a:gd name="connsiteX3" fmla="*/ 0 w 2316479"/>
                <a:gd name="connsiteY3" fmla="*/ 241014 h 241014"/>
                <a:gd name="connsiteX4" fmla="*/ 0 w 2316479"/>
                <a:gd name="connsiteY4" fmla="*/ 0 h 241014"/>
                <a:gd name="connsiteX0" fmla="*/ 0 w 2316479"/>
                <a:gd name="connsiteY0" fmla="*/ 0 h 340074"/>
                <a:gd name="connsiteX1" fmla="*/ 2316479 w 2316479"/>
                <a:gd name="connsiteY1" fmla="*/ 0 h 340074"/>
                <a:gd name="connsiteX2" fmla="*/ 2316479 w 2316479"/>
                <a:gd name="connsiteY2" fmla="*/ 241014 h 340074"/>
                <a:gd name="connsiteX3" fmla="*/ 0 w 2316479"/>
                <a:gd name="connsiteY3" fmla="*/ 241014 h 340074"/>
                <a:gd name="connsiteX4" fmla="*/ 0 w 2316479"/>
                <a:gd name="connsiteY4" fmla="*/ 0 h 340074"/>
                <a:gd name="connsiteX0" fmla="*/ 0 w 2316479"/>
                <a:gd name="connsiteY0" fmla="*/ 0 h 340074"/>
                <a:gd name="connsiteX1" fmla="*/ 2316479 w 2316479"/>
                <a:gd name="connsiteY1" fmla="*/ 0 h 340074"/>
                <a:gd name="connsiteX2" fmla="*/ 2316479 w 2316479"/>
                <a:gd name="connsiteY2" fmla="*/ 241014 h 340074"/>
                <a:gd name="connsiteX3" fmla="*/ 0 w 2316479"/>
                <a:gd name="connsiteY3" fmla="*/ 241014 h 340074"/>
                <a:gd name="connsiteX4" fmla="*/ 0 w 2316479"/>
                <a:gd name="connsiteY4" fmla="*/ 0 h 34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6479" h="340074">
                  <a:moveTo>
                    <a:pt x="0" y="0"/>
                  </a:moveTo>
                  <a:lnTo>
                    <a:pt x="2316479" y="0"/>
                  </a:lnTo>
                  <a:lnTo>
                    <a:pt x="2316479" y="241014"/>
                  </a:lnTo>
                  <a:cubicBezTo>
                    <a:pt x="1567179" y="324834"/>
                    <a:pt x="779780" y="340074"/>
                    <a:pt x="0" y="2410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endParaRPr lang="en-US" sz="1600">
                <a:solidFill>
                  <a:srgbClr val="360F8F"/>
                </a:solidFill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1672001" y="3605708"/>
              <a:ext cx="1616506" cy="935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lvl1pPr marL="266700" indent="-2667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Blip>
                  <a:blip r:embed="rId5"/>
                </a:buBlip>
                <a:defRPr sz="1800" kern="1200">
                  <a:solidFill>
                    <a:schemeClr val="accent2"/>
                  </a:solidFill>
                  <a:latin typeface="Helvetica"/>
                  <a:ea typeface="+mn-ea"/>
                  <a:cs typeface="Helvetica"/>
                </a:defRPr>
              </a:lvl1pPr>
              <a:lvl2pPr marL="457200" indent="-2047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Font typeface="Arial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2pPr>
              <a:lvl3pPr marL="722313" indent="-1873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SzPct val="80000"/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3pPr>
              <a:lvl4pPr marL="8937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s-AR" sz="1500" kern="0" dirty="0" smtClean="0">
                  <a:solidFill>
                    <a:srgbClr val="360F8F"/>
                  </a:solidFill>
                  <a:latin typeface="Calibri" pitchFamily="34" charset="0"/>
                </a:rPr>
                <a:t>Alcance de los</a:t>
              </a:r>
              <a:br>
                <a:rPr lang="es-AR" sz="1500" kern="0" dirty="0" smtClean="0">
                  <a:solidFill>
                    <a:srgbClr val="360F8F"/>
                  </a:solidFill>
                  <a:latin typeface="Calibri" pitchFamily="34" charset="0"/>
                </a:rPr>
              </a:br>
              <a:r>
                <a:rPr lang="es-AR" sz="1500" kern="0" dirty="0" smtClean="0">
                  <a:solidFill>
                    <a:srgbClr val="360F8F"/>
                  </a:solidFill>
                  <a:latin typeface="Calibri" pitchFamily="34" charset="0"/>
                </a:rPr>
                <a:t>procedimientos</a:t>
              </a:r>
              <a:br>
                <a:rPr lang="es-AR" sz="1500" kern="0" dirty="0" smtClean="0">
                  <a:solidFill>
                    <a:srgbClr val="360F8F"/>
                  </a:solidFill>
                  <a:latin typeface="Calibri" pitchFamily="34" charset="0"/>
                </a:rPr>
              </a:br>
              <a:r>
                <a:rPr lang="es-AR" sz="1500" kern="0" dirty="0" smtClean="0">
                  <a:solidFill>
                    <a:srgbClr val="360F8F"/>
                  </a:solidFill>
                  <a:latin typeface="Calibri" pitchFamily="34" charset="0"/>
                </a:rPr>
                <a:t>de supervisión</a:t>
              </a:r>
            </a:p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s-AR" sz="1500" kern="0" dirty="0" smtClean="0">
                <a:solidFill>
                  <a:srgbClr val="360F8F"/>
                </a:solidFill>
                <a:latin typeface="Calibri" pitchFamily="34" charset="0"/>
              </a:endParaRPr>
            </a:p>
          </p:txBody>
        </p:sp>
        <p:pic>
          <p:nvPicPr>
            <p:cNvPr id="16440" name="Picture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434509" y="2717962"/>
              <a:ext cx="91489" cy="157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1" name="Picture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434511" y="3621961"/>
              <a:ext cx="91490" cy="157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9" name="169 Grupo"/>
          <p:cNvGrpSpPr>
            <a:grpSpLocks/>
          </p:cNvGrpSpPr>
          <p:nvPr/>
        </p:nvGrpSpPr>
        <p:grpSpPr bwMode="auto">
          <a:xfrm>
            <a:off x="5343525" y="2788553"/>
            <a:ext cx="2530475" cy="785813"/>
            <a:chOff x="1567451" y="3460829"/>
            <a:chExt cx="1825606" cy="995489"/>
          </a:xfrm>
        </p:grpSpPr>
        <p:sp>
          <p:nvSpPr>
            <p:cNvPr id="21" name="119 Rectángulo redondeado"/>
            <p:cNvSpPr/>
            <p:nvPr/>
          </p:nvSpPr>
          <p:spPr>
            <a:xfrm>
              <a:off x="1567451" y="3551329"/>
              <a:ext cx="1825606" cy="814490"/>
            </a:xfrm>
            <a:prstGeom prst="roundRect">
              <a:avLst>
                <a:gd name="adj" fmla="val 6067"/>
              </a:avLst>
            </a:prstGeom>
            <a:solidFill>
              <a:schemeClr val="tx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endParaRPr lang="en-US" sz="1600">
                <a:solidFill>
                  <a:srgbClr val="360F8F"/>
                </a:solidFill>
              </a:endParaRPr>
            </a:p>
          </p:txBody>
        </p:sp>
        <p:sp>
          <p:nvSpPr>
            <p:cNvPr id="22" name="120 Forma libre"/>
            <p:cNvSpPr/>
            <p:nvPr/>
          </p:nvSpPr>
          <p:spPr>
            <a:xfrm>
              <a:off x="1567451" y="3551329"/>
              <a:ext cx="1825606" cy="440428"/>
            </a:xfrm>
            <a:custGeom>
              <a:avLst/>
              <a:gdLst>
                <a:gd name="connsiteX0" fmla="*/ 0 w 2316479"/>
                <a:gd name="connsiteY0" fmla="*/ 0 h 241014"/>
                <a:gd name="connsiteX1" fmla="*/ 2316479 w 2316479"/>
                <a:gd name="connsiteY1" fmla="*/ 0 h 241014"/>
                <a:gd name="connsiteX2" fmla="*/ 2316479 w 2316479"/>
                <a:gd name="connsiteY2" fmla="*/ 241014 h 241014"/>
                <a:gd name="connsiteX3" fmla="*/ 0 w 2316479"/>
                <a:gd name="connsiteY3" fmla="*/ 241014 h 241014"/>
                <a:gd name="connsiteX4" fmla="*/ 0 w 2316479"/>
                <a:gd name="connsiteY4" fmla="*/ 0 h 241014"/>
                <a:gd name="connsiteX0" fmla="*/ 0 w 2316479"/>
                <a:gd name="connsiteY0" fmla="*/ 0 h 340074"/>
                <a:gd name="connsiteX1" fmla="*/ 2316479 w 2316479"/>
                <a:gd name="connsiteY1" fmla="*/ 0 h 340074"/>
                <a:gd name="connsiteX2" fmla="*/ 2316479 w 2316479"/>
                <a:gd name="connsiteY2" fmla="*/ 241014 h 340074"/>
                <a:gd name="connsiteX3" fmla="*/ 0 w 2316479"/>
                <a:gd name="connsiteY3" fmla="*/ 241014 h 340074"/>
                <a:gd name="connsiteX4" fmla="*/ 0 w 2316479"/>
                <a:gd name="connsiteY4" fmla="*/ 0 h 340074"/>
                <a:gd name="connsiteX0" fmla="*/ 0 w 2316479"/>
                <a:gd name="connsiteY0" fmla="*/ 0 h 340074"/>
                <a:gd name="connsiteX1" fmla="*/ 2316479 w 2316479"/>
                <a:gd name="connsiteY1" fmla="*/ 0 h 340074"/>
                <a:gd name="connsiteX2" fmla="*/ 2316479 w 2316479"/>
                <a:gd name="connsiteY2" fmla="*/ 241014 h 340074"/>
                <a:gd name="connsiteX3" fmla="*/ 0 w 2316479"/>
                <a:gd name="connsiteY3" fmla="*/ 241014 h 340074"/>
                <a:gd name="connsiteX4" fmla="*/ 0 w 2316479"/>
                <a:gd name="connsiteY4" fmla="*/ 0 h 34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6479" h="340074">
                  <a:moveTo>
                    <a:pt x="0" y="0"/>
                  </a:moveTo>
                  <a:lnTo>
                    <a:pt x="2316479" y="0"/>
                  </a:lnTo>
                  <a:lnTo>
                    <a:pt x="2316479" y="241014"/>
                  </a:lnTo>
                  <a:cubicBezTo>
                    <a:pt x="1567179" y="324834"/>
                    <a:pt x="779780" y="340074"/>
                    <a:pt x="0" y="2410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endParaRPr lang="en-US" sz="1600">
                <a:solidFill>
                  <a:srgbClr val="360F8F"/>
                </a:solidFill>
              </a:endParaRP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 bwMode="auto">
            <a:xfrm>
              <a:off x="1671674" y="3696127"/>
              <a:ext cx="1617162" cy="524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lvl1pPr marL="266700" indent="-2667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Blip>
                  <a:blip r:embed="rId5"/>
                </a:buBlip>
                <a:defRPr sz="1800" kern="1200">
                  <a:solidFill>
                    <a:schemeClr val="accent2"/>
                  </a:solidFill>
                  <a:latin typeface="Helvetica"/>
                  <a:ea typeface="+mn-ea"/>
                  <a:cs typeface="Helvetica"/>
                </a:defRPr>
              </a:lvl1pPr>
              <a:lvl2pPr marL="457200" indent="-2047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Font typeface="Arial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2pPr>
              <a:lvl3pPr marL="722313" indent="-1873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SzPct val="80000"/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3pPr>
              <a:lvl4pPr marL="8937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s-ES" sz="1500" kern="0" dirty="0" smtClean="0">
                  <a:solidFill>
                    <a:srgbClr val="360F8F"/>
                  </a:solidFill>
                  <a:latin typeface="Calibri" pitchFamily="34" charset="0"/>
                </a:rPr>
                <a:t>Herramientas Informáticas</a:t>
              </a:r>
              <a:br>
                <a:rPr lang="es-ES" sz="1500" kern="0" dirty="0" smtClean="0">
                  <a:solidFill>
                    <a:srgbClr val="360F8F"/>
                  </a:solidFill>
                  <a:latin typeface="Calibri" pitchFamily="34" charset="0"/>
                </a:rPr>
              </a:br>
              <a:r>
                <a:rPr lang="es-ES" sz="1500" kern="0" dirty="0" smtClean="0">
                  <a:solidFill>
                    <a:srgbClr val="360F8F"/>
                  </a:solidFill>
                  <a:latin typeface="Calibri" pitchFamily="34" charset="0"/>
                </a:rPr>
                <a:t>de apoyo</a:t>
              </a:r>
            </a:p>
          </p:txBody>
        </p:sp>
        <p:pic>
          <p:nvPicPr>
            <p:cNvPr id="16435" name="Picture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434509" y="2717962"/>
              <a:ext cx="91489" cy="157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6" name="Picture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434511" y="3621961"/>
              <a:ext cx="91490" cy="157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0" name="169 Grupo"/>
          <p:cNvGrpSpPr>
            <a:grpSpLocks/>
          </p:cNvGrpSpPr>
          <p:nvPr/>
        </p:nvGrpSpPr>
        <p:grpSpPr bwMode="auto">
          <a:xfrm>
            <a:off x="5343525" y="1912253"/>
            <a:ext cx="2530475" cy="787400"/>
            <a:chOff x="1567451" y="3460829"/>
            <a:chExt cx="1825606" cy="995489"/>
          </a:xfrm>
        </p:grpSpPr>
        <p:sp>
          <p:nvSpPr>
            <p:cNvPr id="27" name="113 Rectángulo redondeado"/>
            <p:cNvSpPr/>
            <p:nvPr/>
          </p:nvSpPr>
          <p:spPr>
            <a:xfrm>
              <a:off x="1567451" y="3553153"/>
              <a:ext cx="1825606" cy="810842"/>
            </a:xfrm>
            <a:prstGeom prst="roundRect">
              <a:avLst>
                <a:gd name="adj" fmla="val 6067"/>
              </a:avLst>
            </a:prstGeom>
            <a:solidFill>
              <a:schemeClr val="tx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endParaRPr lang="en-US" sz="1600">
                <a:solidFill>
                  <a:srgbClr val="360F8F"/>
                </a:solidFill>
              </a:endParaRPr>
            </a:p>
          </p:txBody>
        </p:sp>
        <p:sp>
          <p:nvSpPr>
            <p:cNvPr id="28" name="114 Forma libre"/>
            <p:cNvSpPr/>
            <p:nvPr/>
          </p:nvSpPr>
          <p:spPr>
            <a:xfrm>
              <a:off x="1567451" y="3553153"/>
              <a:ext cx="1825606" cy="439541"/>
            </a:xfrm>
            <a:custGeom>
              <a:avLst/>
              <a:gdLst>
                <a:gd name="connsiteX0" fmla="*/ 0 w 2316479"/>
                <a:gd name="connsiteY0" fmla="*/ 0 h 241014"/>
                <a:gd name="connsiteX1" fmla="*/ 2316479 w 2316479"/>
                <a:gd name="connsiteY1" fmla="*/ 0 h 241014"/>
                <a:gd name="connsiteX2" fmla="*/ 2316479 w 2316479"/>
                <a:gd name="connsiteY2" fmla="*/ 241014 h 241014"/>
                <a:gd name="connsiteX3" fmla="*/ 0 w 2316479"/>
                <a:gd name="connsiteY3" fmla="*/ 241014 h 241014"/>
                <a:gd name="connsiteX4" fmla="*/ 0 w 2316479"/>
                <a:gd name="connsiteY4" fmla="*/ 0 h 241014"/>
                <a:gd name="connsiteX0" fmla="*/ 0 w 2316479"/>
                <a:gd name="connsiteY0" fmla="*/ 0 h 340074"/>
                <a:gd name="connsiteX1" fmla="*/ 2316479 w 2316479"/>
                <a:gd name="connsiteY1" fmla="*/ 0 h 340074"/>
                <a:gd name="connsiteX2" fmla="*/ 2316479 w 2316479"/>
                <a:gd name="connsiteY2" fmla="*/ 241014 h 340074"/>
                <a:gd name="connsiteX3" fmla="*/ 0 w 2316479"/>
                <a:gd name="connsiteY3" fmla="*/ 241014 h 340074"/>
                <a:gd name="connsiteX4" fmla="*/ 0 w 2316479"/>
                <a:gd name="connsiteY4" fmla="*/ 0 h 340074"/>
                <a:gd name="connsiteX0" fmla="*/ 0 w 2316479"/>
                <a:gd name="connsiteY0" fmla="*/ 0 h 340074"/>
                <a:gd name="connsiteX1" fmla="*/ 2316479 w 2316479"/>
                <a:gd name="connsiteY1" fmla="*/ 0 h 340074"/>
                <a:gd name="connsiteX2" fmla="*/ 2316479 w 2316479"/>
                <a:gd name="connsiteY2" fmla="*/ 241014 h 340074"/>
                <a:gd name="connsiteX3" fmla="*/ 0 w 2316479"/>
                <a:gd name="connsiteY3" fmla="*/ 241014 h 340074"/>
                <a:gd name="connsiteX4" fmla="*/ 0 w 2316479"/>
                <a:gd name="connsiteY4" fmla="*/ 0 h 34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6479" h="340074">
                  <a:moveTo>
                    <a:pt x="0" y="0"/>
                  </a:moveTo>
                  <a:lnTo>
                    <a:pt x="2316479" y="0"/>
                  </a:lnTo>
                  <a:lnTo>
                    <a:pt x="2316479" y="241014"/>
                  </a:lnTo>
                  <a:cubicBezTo>
                    <a:pt x="1567179" y="324834"/>
                    <a:pt x="779780" y="340074"/>
                    <a:pt x="0" y="2410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endParaRPr lang="en-US" sz="1600">
                <a:solidFill>
                  <a:srgbClr val="360F8F"/>
                </a:solidFill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 bwMode="auto">
            <a:xfrm>
              <a:off x="1671674" y="3695653"/>
              <a:ext cx="1617162" cy="525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lvl1pPr marL="266700" indent="-2667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Blip>
                  <a:blip r:embed="rId5"/>
                </a:buBlip>
                <a:defRPr sz="1800" kern="1200">
                  <a:solidFill>
                    <a:schemeClr val="accent2"/>
                  </a:solidFill>
                  <a:latin typeface="Helvetica"/>
                  <a:ea typeface="+mn-ea"/>
                  <a:cs typeface="Helvetica"/>
                </a:defRPr>
              </a:lvl1pPr>
              <a:lvl2pPr marL="457200" indent="-2047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Font typeface="Arial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2pPr>
              <a:lvl3pPr marL="722313" indent="-1873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SzPct val="80000"/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3pPr>
              <a:lvl4pPr marL="8937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s-AR" sz="1500" kern="0" dirty="0" smtClean="0">
                  <a:solidFill>
                    <a:srgbClr val="360F8F"/>
                  </a:solidFill>
                  <a:latin typeface="Calibri" pitchFamily="34" charset="0"/>
                </a:rPr>
                <a:t>Procesos para la evaluación de la gestión de riesgos</a:t>
              </a:r>
              <a:endParaRPr lang="es-ES" sz="1500" kern="0" dirty="0" smtClean="0">
                <a:solidFill>
                  <a:srgbClr val="360F8F"/>
                </a:solidFill>
                <a:latin typeface="Calibri" pitchFamily="34" charset="0"/>
              </a:endParaRPr>
            </a:p>
          </p:txBody>
        </p:sp>
        <p:pic>
          <p:nvPicPr>
            <p:cNvPr id="16430" name="Picture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434509" y="2717962"/>
              <a:ext cx="91489" cy="157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1" name="Picture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434511" y="3621961"/>
              <a:ext cx="91490" cy="157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1" name="169 Grupo"/>
          <p:cNvGrpSpPr>
            <a:grpSpLocks/>
          </p:cNvGrpSpPr>
          <p:nvPr/>
        </p:nvGrpSpPr>
        <p:grpSpPr bwMode="auto">
          <a:xfrm>
            <a:off x="5343525" y="3663266"/>
            <a:ext cx="2530475" cy="787400"/>
            <a:chOff x="1567451" y="3460829"/>
            <a:chExt cx="1825606" cy="995489"/>
          </a:xfrm>
        </p:grpSpPr>
        <p:sp>
          <p:nvSpPr>
            <p:cNvPr id="35" name="125 Rectángulo redondeado"/>
            <p:cNvSpPr/>
            <p:nvPr/>
          </p:nvSpPr>
          <p:spPr>
            <a:xfrm>
              <a:off x="1567451" y="3553153"/>
              <a:ext cx="1825606" cy="810842"/>
            </a:xfrm>
            <a:prstGeom prst="roundRect">
              <a:avLst>
                <a:gd name="adj" fmla="val 6067"/>
              </a:avLst>
            </a:prstGeom>
            <a:solidFill>
              <a:schemeClr val="tx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endParaRPr lang="en-US" sz="1600">
                <a:solidFill>
                  <a:srgbClr val="360F8F"/>
                </a:solidFill>
              </a:endParaRPr>
            </a:p>
          </p:txBody>
        </p:sp>
        <p:sp>
          <p:nvSpPr>
            <p:cNvPr id="36" name="126 Forma libre"/>
            <p:cNvSpPr/>
            <p:nvPr/>
          </p:nvSpPr>
          <p:spPr>
            <a:xfrm>
              <a:off x="1567451" y="3553153"/>
              <a:ext cx="1825606" cy="439540"/>
            </a:xfrm>
            <a:custGeom>
              <a:avLst/>
              <a:gdLst>
                <a:gd name="connsiteX0" fmla="*/ 0 w 2316479"/>
                <a:gd name="connsiteY0" fmla="*/ 0 h 241014"/>
                <a:gd name="connsiteX1" fmla="*/ 2316479 w 2316479"/>
                <a:gd name="connsiteY1" fmla="*/ 0 h 241014"/>
                <a:gd name="connsiteX2" fmla="*/ 2316479 w 2316479"/>
                <a:gd name="connsiteY2" fmla="*/ 241014 h 241014"/>
                <a:gd name="connsiteX3" fmla="*/ 0 w 2316479"/>
                <a:gd name="connsiteY3" fmla="*/ 241014 h 241014"/>
                <a:gd name="connsiteX4" fmla="*/ 0 w 2316479"/>
                <a:gd name="connsiteY4" fmla="*/ 0 h 241014"/>
                <a:gd name="connsiteX0" fmla="*/ 0 w 2316479"/>
                <a:gd name="connsiteY0" fmla="*/ 0 h 340074"/>
                <a:gd name="connsiteX1" fmla="*/ 2316479 w 2316479"/>
                <a:gd name="connsiteY1" fmla="*/ 0 h 340074"/>
                <a:gd name="connsiteX2" fmla="*/ 2316479 w 2316479"/>
                <a:gd name="connsiteY2" fmla="*/ 241014 h 340074"/>
                <a:gd name="connsiteX3" fmla="*/ 0 w 2316479"/>
                <a:gd name="connsiteY3" fmla="*/ 241014 h 340074"/>
                <a:gd name="connsiteX4" fmla="*/ 0 w 2316479"/>
                <a:gd name="connsiteY4" fmla="*/ 0 h 340074"/>
                <a:gd name="connsiteX0" fmla="*/ 0 w 2316479"/>
                <a:gd name="connsiteY0" fmla="*/ 0 h 340074"/>
                <a:gd name="connsiteX1" fmla="*/ 2316479 w 2316479"/>
                <a:gd name="connsiteY1" fmla="*/ 0 h 340074"/>
                <a:gd name="connsiteX2" fmla="*/ 2316479 w 2316479"/>
                <a:gd name="connsiteY2" fmla="*/ 241014 h 340074"/>
                <a:gd name="connsiteX3" fmla="*/ 0 w 2316479"/>
                <a:gd name="connsiteY3" fmla="*/ 241014 h 340074"/>
                <a:gd name="connsiteX4" fmla="*/ 0 w 2316479"/>
                <a:gd name="connsiteY4" fmla="*/ 0 h 34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6479" h="340074">
                  <a:moveTo>
                    <a:pt x="0" y="0"/>
                  </a:moveTo>
                  <a:lnTo>
                    <a:pt x="2316479" y="0"/>
                  </a:lnTo>
                  <a:lnTo>
                    <a:pt x="2316479" y="241014"/>
                  </a:lnTo>
                  <a:cubicBezTo>
                    <a:pt x="1567179" y="324834"/>
                    <a:pt x="779780" y="340074"/>
                    <a:pt x="0" y="2410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endParaRPr lang="en-US" sz="1600">
                <a:solidFill>
                  <a:srgbClr val="360F8F"/>
                </a:solidFill>
              </a:endParaRPr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 bwMode="auto">
            <a:xfrm>
              <a:off x="1671674" y="3826109"/>
              <a:ext cx="1617162" cy="264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lvl1pPr marL="266700" indent="-2667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Blip>
                  <a:blip r:embed="rId5"/>
                </a:buBlip>
                <a:defRPr sz="1800" kern="1200">
                  <a:solidFill>
                    <a:schemeClr val="accent2"/>
                  </a:solidFill>
                  <a:latin typeface="Helvetica"/>
                  <a:ea typeface="+mn-ea"/>
                  <a:cs typeface="Helvetica"/>
                </a:defRPr>
              </a:lvl1pPr>
              <a:lvl2pPr marL="457200" indent="-2047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Font typeface="Arial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2pPr>
              <a:lvl3pPr marL="722313" indent="-1873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SzPct val="80000"/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3pPr>
              <a:lvl4pPr marL="8937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s-ES" sz="1500" kern="0" dirty="0" smtClean="0">
                  <a:solidFill>
                    <a:srgbClr val="360F8F"/>
                  </a:solidFill>
                  <a:latin typeface="Calibri" pitchFamily="34" charset="0"/>
                </a:rPr>
                <a:t>Matriz de Riesgo</a:t>
              </a:r>
            </a:p>
          </p:txBody>
        </p:sp>
        <p:pic>
          <p:nvPicPr>
            <p:cNvPr id="16425" name="Picture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434509" y="2717962"/>
              <a:ext cx="91489" cy="157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6" name="Picture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434511" y="3621961"/>
              <a:ext cx="91490" cy="157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76 Flecha derecha"/>
          <p:cNvSpPr>
            <a:spLocks noChangeArrowheads="1"/>
          </p:cNvSpPr>
          <p:nvPr/>
        </p:nvSpPr>
        <p:spPr bwMode="auto">
          <a:xfrm rot="16200000" flipH="1" flipV="1">
            <a:off x="6844506" y="4330810"/>
            <a:ext cx="619125" cy="379412"/>
          </a:xfrm>
          <a:prstGeom prst="rightArrow">
            <a:avLst>
              <a:gd name="adj1" fmla="val 50000"/>
              <a:gd name="adj2" fmla="val 45079"/>
            </a:avLst>
          </a:prstGeom>
          <a:gradFill rotWithShape="1">
            <a:gsLst>
              <a:gs pos="0">
                <a:schemeClr val="tx1"/>
              </a:gs>
              <a:gs pos="100000">
                <a:srgbClr val="F8F8F8">
                  <a:alpha val="0"/>
                </a:srgbClr>
              </a:gs>
            </a:gsLst>
            <a:lin ang="10800000"/>
          </a:gra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10800000" vert="eaVert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6403" name="183 Grupo"/>
          <p:cNvGrpSpPr>
            <a:grpSpLocks/>
          </p:cNvGrpSpPr>
          <p:nvPr/>
        </p:nvGrpSpPr>
        <p:grpSpPr bwMode="auto">
          <a:xfrm>
            <a:off x="1635125" y="2588528"/>
            <a:ext cx="2284413" cy="1184275"/>
            <a:chOff x="1567451" y="3325256"/>
            <a:chExt cx="1825606" cy="1184619"/>
          </a:xfrm>
        </p:grpSpPr>
        <p:sp>
          <p:nvSpPr>
            <p:cNvPr id="42" name="62 Rectángulo redondeado"/>
            <p:cNvSpPr/>
            <p:nvPr/>
          </p:nvSpPr>
          <p:spPr>
            <a:xfrm>
              <a:off x="1567451" y="3423710"/>
              <a:ext cx="1825606" cy="994064"/>
            </a:xfrm>
            <a:prstGeom prst="roundRect">
              <a:avLst>
                <a:gd name="adj" fmla="val 6067"/>
              </a:avLst>
            </a:prstGeom>
            <a:solidFill>
              <a:schemeClr val="accent4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endParaRPr lang="en-US" sz="1600">
                <a:solidFill>
                  <a:srgbClr val="D4D3E3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43" name="63 Forma libre"/>
            <p:cNvSpPr/>
            <p:nvPr/>
          </p:nvSpPr>
          <p:spPr>
            <a:xfrm>
              <a:off x="1567451" y="3423710"/>
              <a:ext cx="1825606" cy="439866"/>
            </a:xfrm>
            <a:custGeom>
              <a:avLst/>
              <a:gdLst>
                <a:gd name="connsiteX0" fmla="*/ 0 w 2316479"/>
                <a:gd name="connsiteY0" fmla="*/ 0 h 241014"/>
                <a:gd name="connsiteX1" fmla="*/ 2316479 w 2316479"/>
                <a:gd name="connsiteY1" fmla="*/ 0 h 241014"/>
                <a:gd name="connsiteX2" fmla="*/ 2316479 w 2316479"/>
                <a:gd name="connsiteY2" fmla="*/ 241014 h 241014"/>
                <a:gd name="connsiteX3" fmla="*/ 0 w 2316479"/>
                <a:gd name="connsiteY3" fmla="*/ 241014 h 241014"/>
                <a:gd name="connsiteX4" fmla="*/ 0 w 2316479"/>
                <a:gd name="connsiteY4" fmla="*/ 0 h 241014"/>
                <a:gd name="connsiteX0" fmla="*/ 0 w 2316479"/>
                <a:gd name="connsiteY0" fmla="*/ 0 h 340074"/>
                <a:gd name="connsiteX1" fmla="*/ 2316479 w 2316479"/>
                <a:gd name="connsiteY1" fmla="*/ 0 h 340074"/>
                <a:gd name="connsiteX2" fmla="*/ 2316479 w 2316479"/>
                <a:gd name="connsiteY2" fmla="*/ 241014 h 340074"/>
                <a:gd name="connsiteX3" fmla="*/ 0 w 2316479"/>
                <a:gd name="connsiteY3" fmla="*/ 241014 h 340074"/>
                <a:gd name="connsiteX4" fmla="*/ 0 w 2316479"/>
                <a:gd name="connsiteY4" fmla="*/ 0 h 340074"/>
                <a:gd name="connsiteX0" fmla="*/ 0 w 2316479"/>
                <a:gd name="connsiteY0" fmla="*/ 0 h 340074"/>
                <a:gd name="connsiteX1" fmla="*/ 2316479 w 2316479"/>
                <a:gd name="connsiteY1" fmla="*/ 0 h 340074"/>
                <a:gd name="connsiteX2" fmla="*/ 2316479 w 2316479"/>
                <a:gd name="connsiteY2" fmla="*/ 241014 h 340074"/>
                <a:gd name="connsiteX3" fmla="*/ 0 w 2316479"/>
                <a:gd name="connsiteY3" fmla="*/ 241014 h 340074"/>
                <a:gd name="connsiteX4" fmla="*/ 0 w 2316479"/>
                <a:gd name="connsiteY4" fmla="*/ 0 h 34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6479" h="340074">
                  <a:moveTo>
                    <a:pt x="0" y="0"/>
                  </a:moveTo>
                  <a:lnTo>
                    <a:pt x="2316479" y="0"/>
                  </a:lnTo>
                  <a:lnTo>
                    <a:pt x="2316479" y="241014"/>
                  </a:lnTo>
                  <a:cubicBezTo>
                    <a:pt x="1567179" y="324834"/>
                    <a:pt x="779780" y="340074"/>
                    <a:pt x="0" y="2410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endParaRPr lang="en-US" sz="1600">
                <a:solidFill>
                  <a:srgbClr val="D4D3E3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44" name="Content Placeholder 2"/>
            <p:cNvSpPr txBox="1">
              <a:spLocks/>
            </p:cNvSpPr>
            <p:nvPr/>
          </p:nvSpPr>
          <p:spPr bwMode="auto">
            <a:xfrm>
              <a:off x="2026707" y="3588858"/>
              <a:ext cx="907094" cy="665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lvl1pPr marL="266700" indent="-2667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Blip>
                  <a:blip r:embed="rId5"/>
                </a:buBlip>
                <a:defRPr sz="1800" kern="1200">
                  <a:solidFill>
                    <a:schemeClr val="accent2"/>
                  </a:solidFill>
                  <a:latin typeface="Helvetica"/>
                  <a:ea typeface="+mn-ea"/>
                  <a:cs typeface="Helvetica"/>
                </a:defRPr>
              </a:lvl1pPr>
              <a:lvl2pPr marL="457200" indent="-2047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Font typeface="Arial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2pPr>
              <a:lvl3pPr marL="722313" indent="-1873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SzPct val="80000"/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3pPr>
              <a:lvl4pPr marL="8937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s-AR" sz="1600" b="1" kern="0" spc="100" dirty="0" smtClean="0">
                  <a:solidFill>
                    <a:srgbClr val="FFFFFF"/>
                  </a:solidFill>
                  <a:latin typeface="Calibri" pitchFamily="34" charset="0"/>
                </a:rPr>
                <a:t>Supervisión</a:t>
              </a:r>
              <a:br>
                <a:rPr lang="es-AR" sz="1600" b="1" kern="0" spc="100" dirty="0" smtClean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es-AR" sz="1600" b="1" kern="0" spc="100" dirty="0" smtClean="0">
                  <a:solidFill>
                    <a:srgbClr val="FFFFFF"/>
                  </a:solidFill>
                  <a:latin typeface="Calibri" pitchFamily="34" charset="0"/>
                </a:rPr>
                <a:t>Basada en</a:t>
              </a:r>
              <a:br>
                <a:rPr lang="es-AR" sz="1600" b="1" kern="0" spc="100" dirty="0" smtClean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es-AR" sz="1600" b="1" kern="0" spc="100" dirty="0" smtClean="0">
                  <a:solidFill>
                    <a:srgbClr val="FFFFFF"/>
                  </a:solidFill>
                  <a:latin typeface="Calibri" pitchFamily="34" charset="0"/>
                </a:rPr>
                <a:t>Riesgos</a:t>
              </a:r>
              <a:endParaRPr lang="es-ES" sz="1600" b="1" kern="0" spc="100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16420" name="Picture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434510" y="2582389"/>
              <a:ext cx="91490" cy="157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1" name="Picture 26"/>
            <p:cNvPicPr>
              <a:picLocks noChangeAspect="1" noChangeArrowheads="1"/>
            </p:cNvPicPr>
            <p:nvPr/>
          </p:nvPicPr>
          <p:blipFill>
            <a:blip r:embed="rId6" cstate="print">
              <a:lum bright="-1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434510" y="3675518"/>
              <a:ext cx="91490" cy="157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142 Redondear rectángulo de esquina del mismo lado"/>
          <p:cNvSpPr>
            <a:spLocks noChangeArrowheads="1"/>
          </p:cNvSpPr>
          <p:nvPr/>
        </p:nvSpPr>
        <p:spPr bwMode="auto">
          <a:xfrm flipV="1">
            <a:off x="1046163" y="3877578"/>
            <a:ext cx="3462337" cy="1516063"/>
          </a:xfrm>
          <a:custGeom>
            <a:avLst/>
            <a:gdLst>
              <a:gd name="T0" fmla="*/ 4322528 w 4322528"/>
              <a:gd name="T1" fmla="*/ 757799 h 1515598"/>
              <a:gd name="T2" fmla="*/ 2161264 w 4322528"/>
              <a:gd name="T3" fmla="*/ 1515598 h 1515598"/>
              <a:gd name="T4" fmla="*/ 0 w 4322528"/>
              <a:gd name="T5" fmla="*/ 757799 h 1515598"/>
              <a:gd name="T6" fmla="*/ 2161264 w 4322528"/>
              <a:gd name="T7" fmla="*/ 0 h 151559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4083 w 4322528"/>
              <a:gd name="T13" fmla="*/ 0 h 1515598"/>
              <a:gd name="T14" fmla="*/ 4288445 w 4322528"/>
              <a:gd name="T15" fmla="*/ 1481515 h 1515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2528" h="1515598">
                <a:moveTo>
                  <a:pt x="0" y="0"/>
                </a:moveTo>
                <a:lnTo>
                  <a:pt x="4322528" y="0"/>
                </a:lnTo>
                <a:lnTo>
                  <a:pt x="4322528" y="1399230"/>
                </a:lnTo>
                <a:cubicBezTo>
                  <a:pt x="4322528" y="1463498"/>
                  <a:pt x="4270428" y="1515597"/>
                  <a:pt x="4206160" y="1515598"/>
                </a:cubicBezTo>
                <a:lnTo>
                  <a:pt x="116368" y="1515598"/>
                </a:lnTo>
                <a:cubicBezTo>
                  <a:pt x="52099" y="1515598"/>
                  <a:pt x="0" y="1463498"/>
                  <a:pt x="0" y="1399230"/>
                </a:cubicBezTo>
                <a:lnTo>
                  <a:pt x="0" y="0"/>
                </a:lnTo>
                <a:close/>
              </a:path>
            </a:pathLst>
          </a:custGeom>
          <a:noFill/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>
              <a:solidFill>
                <a:srgbClr val="DEDBD9"/>
              </a:solidFill>
              <a:latin typeface="Calibri" pitchFamily="34" charset="0"/>
            </a:endParaRPr>
          </a:p>
        </p:txBody>
      </p:sp>
      <p:sp>
        <p:nvSpPr>
          <p:cNvPr id="16405" name="105 CuadroTexto"/>
          <p:cNvSpPr txBox="1">
            <a:spLocks noChangeArrowheads="1"/>
          </p:cNvSpPr>
          <p:nvPr/>
        </p:nvSpPr>
        <p:spPr bwMode="auto">
          <a:xfrm>
            <a:off x="976313" y="3952191"/>
            <a:ext cx="3679577" cy="15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3038" indent="-173038" eaLnBrk="1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7"/>
              </a:buBlip>
            </a:pPr>
            <a:r>
              <a:rPr lang="es-AR" sz="1300" dirty="0">
                <a:solidFill>
                  <a:srgbClr val="000000"/>
                </a:solidFill>
                <a:latin typeface="Calibri" pitchFamily="34" charset="0"/>
              </a:rPr>
              <a:t>Conoce el estado de una entidad financiera en un concepto dinámico del tiempo</a:t>
            </a:r>
          </a:p>
          <a:p>
            <a:pPr marL="173038" indent="-173038" eaLnBrk="1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7"/>
              </a:buBlip>
            </a:pPr>
            <a:r>
              <a:rPr lang="es-AR" sz="1300" dirty="0">
                <a:solidFill>
                  <a:srgbClr val="000000"/>
                </a:solidFill>
                <a:latin typeface="Calibri" pitchFamily="34" charset="0"/>
              </a:rPr>
              <a:t>Contempla factores de riesgo de carácter sistémico</a:t>
            </a:r>
          </a:p>
          <a:p>
            <a:pPr marL="173038" indent="-173038" eaLnBrk="1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7"/>
              </a:buBlip>
            </a:pPr>
            <a:r>
              <a:rPr lang="es-AR" sz="1300" dirty="0">
                <a:solidFill>
                  <a:srgbClr val="000000"/>
                </a:solidFill>
                <a:latin typeface="Calibri" pitchFamily="34" charset="0"/>
              </a:rPr>
              <a:t>Acompaña al mercado financiero y la incorporación de instrumentos</a:t>
            </a:r>
          </a:p>
          <a:p>
            <a:pPr marL="173038" indent="-173038" eaLnBrk="1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7"/>
              </a:buBlip>
            </a:pPr>
            <a:r>
              <a:rPr lang="es-AR" sz="1300" dirty="0">
                <a:solidFill>
                  <a:srgbClr val="000000"/>
                </a:solidFill>
                <a:latin typeface="Calibri" pitchFamily="34" charset="0"/>
              </a:rPr>
              <a:t>Jerarquiza prioridad a las áreas de mayor riesgo y a las entidades de mayor magnitud</a:t>
            </a:r>
          </a:p>
        </p:txBody>
      </p:sp>
      <p:sp>
        <p:nvSpPr>
          <p:cNvPr id="50" name="Freeform 16"/>
          <p:cNvSpPr>
            <a:spLocks/>
          </p:cNvSpPr>
          <p:nvPr/>
        </p:nvSpPr>
        <p:spPr bwMode="auto">
          <a:xfrm>
            <a:off x="4098986" y="3003415"/>
            <a:ext cx="780580" cy="354278"/>
          </a:xfrm>
          <a:custGeom>
            <a:avLst/>
            <a:gdLst/>
            <a:ahLst/>
            <a:cxnLst>
              <a:cxn ang="0">
                <a:pos x="391" y="77"/>
              </a:cxn>
              <a:cxn ang="0">
                <a:pos x="337" y="23"/>
              </a:cxn>
              <a:cxn ang="0">
                <a:pos x="302" y="57"/>
              </a:cxn>
              <a:cxn ang="0">
                <a:pos x="307" y="62"/>
              </a:cxn>
              <a:cxn ang="0">
                <a:pos x="17" y="82"/>
              </a:cxn>
              <a:cxn ang="0">
                <a:pos x="17" y="108"/>
              </a:cxn>
              <a:cxn ang="0">
                <a:pos x="307" y="128"/>
              </a:cxn>
              <a:cxn ang="0">
                <a:pos x="302" y="132"/>
              </a:cxn>
              <a:cxn ang="0">
                <a:pos x="295" y="149"/>
              </a:cxn>
              <a:cxn ang="0">
                <a:pos x="337" y="166"/>
              </a:cxn>
              <a:cxn ang="0">
                <a:pos x="391" y="112"/>
              </a:cxn>
              <a:cxn ang="0">
                <a:pos x="391" y="77"/>
              </a:cxn>
            </a:cxnLst>
            <a:rect l="0" t="0" r="r" b="b"/>
            <a:pathLst>
              <a:path w="401" h="182">
                <a:moveTo>
                  <a:pt x="391" y="77"/>
                </a:moveTo>
                <a:lnTo>
                  <a:pt x="337" y="23"/>
                </a:lnTo>
                <a:cubicBezTo>
                  <a:pt x="314" y="0"/>
                  <a:pt x="280" y="35"/>
                  <a:pt x="302" y="57"/>
                </a:cubicBezTo>
                <a:lnTo>
                  <a:pt x="307" y="62"/>
                </a:lnTo>
                <a:lnTo>
                  <a:pt x="17" y="82"/>
                </a:lnTo>
                <a:cubicBezTo>
                  <a:pt x="0" y="83"/>
                  <a:pt x="0" y="106"/>
                  <a:pt x="17" y="108"/>
                </a:cubicBezTo>
                <a:lnTo>
                  <a:pt x="307" y="128"/>
                </a:lnTo>
                <a:lnTo>
                  <a:pt x="302" y="132"/>
                </a:lnTo>
                <a:cubicBezTo>
                  <a:pt x="298" y="137"/>
                  <a:pt x="295" y="142"/>
                  <a:pt x="295" y="149"/>
                </a:cubicBezTo>
                <a:cubicBezTo>
                  <a:pt x="295" y="171"/>
                  <a:pt x="321" y="182"/>
                  <a:pt x="337" y="166"/>
                </a:cubicBezTo>
                <a:lnTo>
                  <a:pt x="391" y="112"/>
                </a:lnTo>
                <a:cubicBezTo>
                  <a:pt x="401" y="102"/>
                  <a:pt x="401" y="87"/>
                  <a:pt x="391" y="7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0"/>
                </a:sys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tx2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round/>
            <a:headEnd/>
            <a:tailEnd/>
          </a:ln>
          <a:effectLst>
            <a:outerShdw blurRad="63500" dir="5400000" sx="91000" sy="91000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1" name="Freeform 16"/>
          <p:cNvSpPr>
            <a:spLocks/>
          </p:cNvSpPr>
          <p:nvPr/>
        </p:nvSpPr>
        <p:spPr bwMode="auto">
          <a:xfrm rot="20313371">
            <a:off x="4265600" y="2511683"/>
            <a:ext cx="780580" cy="354278"/>
          </a:xfrm>
          <a:custGeom>
            <a:avLst/>
            <a:gdLst/>
            <a:ahLst/>
            <a:cxnLst>
              <a:cxn ang="0">
                <a:pos x="391" y="77"/>
              </a:cxn>
              <a:cxn ang="0">
                <a:pos x="337" y="23"/>
              </a:cxn>
              <a:cxn ang="0">
                <a:pos x="302" y="57"/>
              </a:cxn>
              <a:cxn ang="0">
                <a:pos x="307" y="62"/>
              </a:cxn>
              <a:cxn ang="0">
                <a:pos x="17" y="82"/>
              </a:cxn>
              <a:cxn ang="0">
                <a:pos x="17" y="108"/>
              </a:cxn>
              <a:cxn ang="0">
                <a:pos x="307" y="128"/>
              </a:cxn>
              <a:cxn ang="0">
                <a:pos x="302" y="132"/>
              </a:cxn>
              <a:cxn ang="0">
                <a:pos x="295" y="149"/>
              </a:cxn>
              <a:cxn ang="0">
                <a:pos x="337" y="166"/>
              </a:cxn>
              <a:cxn ang="0">
                <a:pos x="391" y="112"/>
              </a:cxn>
              <a:cxn ang="0">
                <a:pos x="391" y="77"/>
              </a:cxn>
            </a:cxnLst>
            <a:rect l="0" t="0" r="r" b="b"/>
            <a:pathLst>
              <a:path w="401" h="182">
                <a:moveTo>
                  <a:pt x="391" y="77"/>
                </a:moveTo>
                <a:lnTo>
                  <a:pt x="337" y="23"/>
                </a:lnTo>
                <a:cubicBezTo>
                  <a:pt x="314" y="0"/>
                  <a:pt x="280" y="35"/>
                  <a:pt x="302" y="57"/>
                </a:cubicBezTo>
                <a:lnTo>
                  <a:pt x="307" y="62"/>
                </a:lnTo>
                <a:lnTo>
                  <a:pt x="17" y="82"/>
                </a:lnTo>
                <a:cubicBezTo>
                  <a:pt x="0" y="83"/>
                  <a:pt x="0" y="106"/>
                  <a:pt x="17" y="108"/>
                </a:cubicBezTo>
                <a:lnTo>
                  <a:pt x="307" y="128"/>
                </a:lnTo>
                <a:lnTo>
                  <a:pt x="302" y="132"/>
                </a:lnTo>
                <a:cubicBezTo>
                  <a:pt x="298" y="137"/>
                  <a:pt x="295" y="142"/>
                  <a:pt x="295" y="149"/>
                </a:cubicBezTo>
                <a:cubicBezTo>
                  <a:pt x="295" y="171"/>
                  <a:pt x="321" y="182"/>
                  <a:pt x="337" y="166"/>
                </a:cubicBezTo>
                <a:lnTo>
                  <a:pt x="391" y="112"/>
                </a:lnTo>
                <a:cubicBezTo>
                  <a:pt x="401" y="102"/>
                  <a:pt x="401" y="87"/>
                  <a:pt x="391" y="7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0"/>
                </a:sys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tx2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round/>
            <a:headEnd/>
            <a:tailEnd/>
          </a:ln>
          <a:effectLst>
            <a:outerShdw blurRad="63500" dir="5400000" sx="91000" sy="91000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2" name="Freeform 16"/>
          <p:cNvSpPr>
            <a:spLocks/>
          </p:cNvSpPr>
          <p:nvPr/>
        </p:nvSpPr>
        <p:spPr bwMode="auto">
          <a:xfrm rot="1517598">
            <a:off x="4265076" y="3538297"/>
            <a:ext cx="780580" cy="354278"/>
          </a:xfrm>
          <a:custGeom>
            <a:avLst/>
            <a:gdLst/>
            <a:ahLst/>
            <a:cxnLst>
              <a:cxn ang="0">
                <a:pos x="391" y="77"/>
              </a:cxn>
              <a:cxn ang="0">
                <a:pos x="337" y="23"/>
              </a:cxn>
              <a:cxn ang="0">
                <a:pos x="302" y="57"/>
              </a:cxn>
              <a:cxn ang="0">
                <a:pos x="307" y="62"/>
              </a:cxn>
              <a:cxn ang="0">
                <a:pos x="17" y="82"/>
              </a:cxn>
              <a:cxn ang="0">
                <a:pos x="17" y="108"/>
              </a:cxn>
              <a:cxn ang="0">
                <a:pos x="307" y="128"/>
              </a:cxn>
              <a:cxn ang="0">
                <a:pos x="302" y="132"/>
              </a:cxn>
              <a:cxn ang="0">
                <a:pos x="295" y="149"/>
              </a:cxn>
              <a:cxn ang="0">
                <a:pos x="337" y="166"/>
              </a:cxn>
              <a:cxn ang="0">
                <a:pos x="391" y="112"/>
              </a:cxn>
              <a:cxn ang="0">
                <a:pos x="391" y="77"/>
              </a:cxn>
            </a:cxnLst>
            <a:rect l="0" t="0" r="r" b="b"/>
            <a:pathLst>
              <a:path w="401" h="182">
                <a:moveTo>
                  <a:pt x="391" y="77"/>
                </a:moveTo>
                <a:lnTo>
                  <a:pt x="337" y="23"/>
                </a:lnTo>
                <a:cubicBezTo>
                  <a:pt x="314" y="0"/>
                  <a:pt x="280" y="35"/>
                  <a:pt x="302" y="57"/>
                </a:cubicBezTo>
                <a:lnTo>
                  <a:pt x="307" y="62"/>
                </a:lnTo>
                <a:lnTo>
                  <a:pt x="17" y="82"/>
                </a:lnTo>
                <a:cubicBezTo>
                  <a:pt x="0" y="83"/>
                  <a:pt x="0" y="106"/>
                  <a:pt x="17" y="108"/>
                </a:cubicBezTo>
                <a:lnTo>
                  <a:pt x="307" y="128"/>
                </a:lnTo>
                <a:lnTo>
                  <a:pt x="302" y="132"/>
                </a:lnTo>
                <a:cubicBezTo>
                  <a:pt x="298" y="137"/>
                  <a:pt x="295" y="142"/>
                  <a:pt x="295" y="149"/>
                </a:cubicBezTo>
                <a:cubicBezTo>
                  <a:pt x="295" y="171"/>
                  <a:pt x="321" y="182"/>
                  <a:pt x="337" y="166"/>
                </a:cubicBezTo>
                <a:lnTo>
                  <a:pt x="391" y="112"/>
                </a:lnTo>
                <a:cubicBezTo>
                  <a:pt x="401" y="102"/>
                  <a:pt x="401" y="87"/>
                  <a:pt x="391" y="7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0"/>
                </a:sys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tx2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round/>
            <a:headEnd/>
            <a:tailEnd/>
          </a:ln>
          <a:effectLst>
            <a:outerShdw blurRad="63500" dir="5400000" sx="91000" sy="91000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29375" y="5493653"/>
            <a:ext cx="1428750" cy="578882"/>
          </a:xfrm>
          <a:prstGeom prst="round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schemeClr val="accent5"/>
                </a:solidFill>
                <a:latin typeface="+mj-lt"/>
              </a:rPr>
              <a:t>Calificación de entidades</a:t>
            </a:r>
          </a:p>
        </p:txBody>
      </p:sp>
    </p:spTree>
    <p:extLst>
      <p:ext uri="{BB962C8B-B14F-4D97-AF65-F5344CB8AC3E}">
        <p14:creationId xmlns="" xmlns:p14="http://schemas.microsoft.com/office/powerpoint/2010/main" val="1146846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7 -2.96296E-6 L -3.33333E-6 -2.96296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7 -2.96296E-6 L -3.33333E-6 -2.96296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7 -2.96296E-6 L -3.33333E-6 -2.96296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de-DE" dirty="0">
                <a:latin typeface="Calibri" pitchFamily="34" charset="0"/>
              </a:rPr>
              <a:t>Aspectos conceptuales de la Supervisión basada en riesgo SBR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323850" y="1420868"/>
            <a:ext cx="8629650" cy="584775"/>
          </a:xfrm>
        </p:spPr>
        <p:txBody>
          <a:bodyPr/>
          <a:lstStyle/>
          <a:p>
            <a:r>
              <a:rPr lang="es-ES" dirty="0"/>
              <a:t>Modelos de Gestión de </a:t>
            </a:r>
            <a:r>
              <a:rPr lang="es-ES" dirty="0" smtClean="0"/>
              <a:t>riesgos - </a:t>
            </a:r>
            <a:endParaRPr lang="es-ES" dirty="0"/>
          </a:p>
          <a:p>
            <a:r>
              <a:rPr lang="es-ES" dirty="0" err="1"/>
              <a:t>Integrated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Management Framework </a:t>
            </a:r>
            <a:r>
              <a:rPr lang="es-ES" dirty="0" err="1"/>
              <a:t>Canada</a:t>
            </a:r>
            <a:r>
              <a:rPr lang="es-ES" dirty="0"/>
              <a:t> </a:t>
            </a:r>
            <a:r>
              <a:rPr lang="es-ES" dirty="0" smtClean="0"/>
              <a:t>2001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17" y="2000240"/>
            <a:ext cx="4579937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99681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14400" y="16002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de-DE" dirty="0">
                <a:latin typeface="Calibri" pitchFamily="34" charset="0"/>
              </a:rPr>
              <a:t>Aspectos conceptuales de la Supervisión basada en riesgo SBR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1420868"/>
            <a:ext cx="8629650" cy="587084"/>
          </a:xfrm>
        </p:spPr>
        <p:txBody>
          <a:bodyPr/>
          <a:lstStyle/>
          <a:p>
            <a:r>
              <a:rPr lang="en-US" dirty="0" err="1"/>
              <a:t>Modelos</a:t>
            </a:r>
            <a:r>
              <a:rPr lang="en-US" dirty="0"/>
              <a:t> de </a:t>
            </a: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Riesgos</a:t>
            </a:r>
            <a:endParaRPr lang="en-US" dirty="0"/>
          </a:p>
          <a:p>
            <a:r>
              <a:rPr lang="en-US" dirty="0"/>
              <a:t>“A Risk management Standard” by AIRMIC, UK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6213" y="2046307"/>
            <a:ext cx="3268663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71876"/>
            <a:ext cx="237807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75148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87863"/>
            <a:ext cx="8640763" cy="343043"/>
          </a:xfrm>
        </p:spPr>
        <p:txBody>
          <a:bodyPr/>
          <a:lstStyle/>
          <a:p>
            <a:pPr>
              <a:defRPr/>
            </a:pPr>
            <a:r>
              <a:rPr lang="es-ES_tradnl" altLang="de-DE" smtClean="0">
                <a:latin typeface="Calibri" pitchFamily="34" charset="0"/>
              </a:rPr>
              <a:t>Aspectos conceptuales de la Supervisión basada en riesgo SBR</a:t>
            </a:r>
            <a:endParaRPr lang="es-ES_tradnl" kern="1200" smtClean="0">
              <a:solidFill>
                <a:schemeClr val="accent5"/>
              </a:solidFill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Sistema integral de riesgos – Uruguay</a:t>
            </a:r>
            <a:endParaRPr lang="es-ES_tradn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905020"/>
            <a:ext cx="8618537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35204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44763" y="5708650"/>
            <a:ext cx="403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89088" y="5522913"/>
            <a:ext cx="5348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084263" y="1851025"/>
            <a:ext cx="1100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155700" y="3867150"/>
            <a:ext cx="2613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468813" y="3825875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9465" name="Picture 9" descr="RISK_C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911475"/>
            <a:ext cx="32766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de-DE" dirty="0">
                <a:latin typeface="Calibri" pitchFamily="34" charset="0"/>
              </a:rPr>
              <a:t>Aspectos conceptuales de la Supervisión basada en riesgo SBR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1420868"/>
            <a:ext cx="8629650" cy="263918"/>
          </a:xfrm>
        </p:spPr>
        <p:txBody>
          <a:bodyPr/>
          <a:lstStyle/>
          <a:p>
            <a:r>
              <a:rPr lang="en-US" dirty="0"/>
              <a:t>ERM – Enterprise Risk Management (</a:t>
            </a:r>
            <a:r>
              <a:rPr lang="en-US" dirty="0" err="1"/>
              <a:t>Coso</a:t>
            </a:r>
            <a:r>
              <a:rPr lang="en-US" dirty="0"/>
              <a:t> 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61" y="3929066"/>
            <a:ext cx="24923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550985"/>
            <a:ext cx="27432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1919" y="3908439"/>
            <a:ext cx="2789237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22078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9" r="2676"/>
          <a:stretch/>
        </p:blipFill>
        <p:spPr bwMode="auto">
          <a:xfrm>
            <a:off x="1233578" y="1640008"/>
            <a:ext cx="6676845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887863"/>
            <a:ext cx="8640763" cy="340093"/>
          </a:xfrm>
        </p:spPr>
        <p:txBody>
          <a:bodyPr/>
          <a:lstStyle/>
          <a:p>
            <a:pPr>
              <a:defRPr/>
            </a:pPr>
            <a:r>
              <a:rPr lang="es-ES_tradnl" altLang="de-DE" dirty="0">
                <a:latin typeface="Calibri" pitchFamily="34" charset="0"/>
              </a:rPr>
              <a:t>Aspectos conceptuales de la Supervisión basada en riesgo </a:t>
            </a:r>
            <a:r>
              <a:rPr lang="es-ES_tradnl" altLang="de-DE" dirty="0" smtClean="0">
                <a:latin typeface="Calibri" pitchFamily="34" charset="0"/>
              </a:rPr>
              <a:t>SBR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Matrices de </a:t>
            </a:r>
            <a:r>
              <a:rPr lang="en-US" dirty="0" err="1"/>
              <a:t>riesgo</a:t>
            </a:r>
            <a:r>
              <a:rPr lang="en-US" dirty="0"/>
              <a:t> (</a:t>
            </a:r>
            <a:r>
              <a:rPr lang="en-US" dirty="0" err="1"/>
              <a:t>España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5452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3" t="2032" r="1468" b="2471"/>
          <a:stretch/>
        </p:blipFill>
        <p:spPr bwMode="auto">
          <a:xfrm>
            <a:off x="940278" y="1794296"/>
            <a:ext cx="7254815" cy="462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887863"/>
            <a:ext cx="8640763" cy="340093"/>
          </a:xfrm>
        </p:spPr>
        <p:txBody>
          <a:bodyPr/>
          <a:lstStyle/>
          <a:p>
            <a:pPr>
              <a:defRPr/>
            </a:pPr>
            <a:r>
              <a:rPr lang="es-ES_tradnl" altLang="de-DE" dirty="0">
                <a:latin typeface="Calibri" pitchFamily="34" charset="0"/>
              </a:rPr>
              <a:t>Aspectos conceptuales de la Supervisión basada en riesgo </a:t>
            </a:r>
            <a:r>
              <a:rPr lang="es-ES_tradnl" altLang="de-DE" dirty="0" smtClean="0">
                <a:latin typeface="Calibri" pitchFamily="34" charset="0"/>
              </a:rPr>
              <a:t>SBR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Matrices de </a:t>
            </a:r>
            <a:r>
              <a:rPr lang="en-US" dirty="0" err="1"/>
              <a:t>riesgo</a:t>
            </a:r>
            <a:r>
              <a:rPr lang="en-US" dirty="0"/>
              <a:t> (</a:t>
            </a:r>
            <a:r>
              <a:rPr lang="en-US" dirty="0" err="1"/>
              <a:t>Canadá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387100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9975"/>
            <a:ext cx="86868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98410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58838" y="5373688"/>
            <a:ext cx="7877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887863"/>
            <a:ext cx="8640763" cy="340093"/>
          </a:xfrm>
        </p:spPr>
        <p:txBody>
          <a:bodyPr/>
          <a:lstStyle/>
          <a:p>
            <a:pPr>
              <a:defRPr/>
            </a:pPr>
            <a:r>
              <a:rPr lang="es-ES_tradnl" altLang="de-DE" dirty="0">
                <a:latin typeface="Calibri" pitchFamily="34" charset="0"/>
              </a:rPr>
              <a:t>Aspectos conceptuales de la Supervisión basada en riesgo </a:t>
            </a:r>
            <a:r>
              <a:rPr lang="es-ES_tradnl" altLang="de-DE" dirty="0" smtClean="0">
                <a:latin typeface="Calibri" pitchFamily="34" charset="0"/>
              </a:rPr>
              <a:t>SBR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Matrices de riesgo (Estados Unidos)</a:t>
            </a:r>
            <a:endParaRPr lang="en-US" dirty="0"/>
          </a:p>
        </p:txBody>
      </p:sp>
      <p:graphicFrame>
        <p:nvGraphicFramePr>
          <p:cNvPr id="35" name="Group 1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7681162"/>
              </p:ext>
            </p:extLst>
          </p:nvPr>
        </p:nvGraphicFramePr>
        <p:xfrm>
          <a:off x="745331" y="1927226"/>
          <a:ext cx="7653338" cy="3950045"/>
        </p:xfrm>
        <a:graphic>
          <a:graphicData uri="http://schemas.openxmlformats.org/drawingml/2006/table">
            <a:tbl>
              <a:tblPr>
                <a:effectLst>
                  <a:outerShdw blurRad="63500" algn="ctr" rotWithShape="0">
                    <a:prstClr val="black">
                      <a:alpha val="60000"/>
                    </a:prstClr>
                  </a:outerShdw>
                </a:effectLst>
              </a:tblPr>
              <a:tblGrid>
                <a:gridCol w="1917700"/>
                <a:gridCol w="1431925"/>
                <a:gridCol w="1436688"/>
                <a:gridCol w="1433512"/>
                <a:gridCol w="1433513"/>
              </a:tblGrid>
              <a:tr h="103036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Tipo de riesgos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21000">
                          <a:schemeClr val="accent3">
                            <a:lumMod val="96000"/>
                            <a:lumOff val="4000"/>
                          </a:schemeClr>
                        </a:gs>
                        <a:gs pos="100000">
                          <a:schemeClr val="accent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Cantidad de riesgo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21000">
                          <a:schemeClr val="accent3">
                            <a:lumMod val="96000"/>
                            <a:lumOff val="4000"/>
                          </a:schemeClr>
                        </a:gs>
                        <a:gs pos="100000">
                          <a:schemeClr val="accent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Calidad de la gestión de riesgo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21000">
                          <a:schemeClr val="accent3">
                            <a:lumMod val="96000"/>
                            <a:lumOff val="4000"/>
                          </a:schemeClr>
                        </a:gs>
                        <a:gs pos="100000">
                          <a:schemeClr val="accent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Calificación general de riesgo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21000">
                          <a:schemeClr val="accent3">
                            <a:lumMod val="96000"/>
                            <a:lumOff val="4000"/>
                          </a:schemeClr>
                        </a:gs>
                        <a:gs pos="100000">
                          <a:schemeClr val="accent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Dirección del riesgo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21000">
                          <a:schemeClr val="accent3">
                            <a:lumMod val="96000"/>
                            <a:lumOff val="4000"/>
                          </a:schemeClr>
                        </a:gs>
                        <a:gs pos="100000">
                          <a:schemeClr val="accent3"/>
                        </a:gs>
                      </a:gsLst>
                      <a:lin ang="5400000" scaled="0"/>
                    </a:gradFill>
                  </a:tcPr>
                </a:tc>
              </a:tr>
              <a:tr h="41709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Crédito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709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Mercado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709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Liquidez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709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Operacional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709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Legal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709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De Reputación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709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Compuesto</a:t>
                      </a: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pitchFamily="34" charset="0"/>
                        </a:rPr>
                        <a:t> 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90000" marR="90000" marT="46802" marB="46802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12100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de-DE" dirty="0">
                <a:latin typeface="Calibri" pitchFamily="34" charset="0"/>
              </a:rPr>
              <a:t>Desafíos a la hora de aplicar SBR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821341" y="2322993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 arte está en: </a:t>
            </a:r>
          </a:p>
          <a:p>
            <a:endParaRPr lang="es-ES_tradnl" dirty="0" smtClean="0"/>
          </a:p>
          <a:p>
            <a:r>
              <a:rPr lang="es-ES_tradnl" dirty="0" smtClean="0"/>
              <a:t>Ni “inventar la rueda” </a:t>
            </a:r>
          </a:p>
          <a:p>
            <a:r>
              <a:rPr lang="es-ES_tradnl" dirty="0" smtClean="0"/>
              <a:t>Ni implantar un “enlatado”</a:t>
            </a:r>
            <a:endParaRPr lang="es-ES_tradnl" dirty="0"/>
          </a:p>
        </p:txBody>
      </p:sp>
      <p:sp>
        <p:nvSpPr>
          <p:cNvPr id="54" name="TextBox 53"/>
          <p:cNvSpPr txBox="1"/>
          <p:nvPr/>
        </p:nvSpPr>
        <p:spPr>
          <a:xfrm>
            <a:off x="323850" y="460323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La experiencia del Ecuador: </a:t>
            </a:r>
            <a:endParaRPr lang="es-ES_tradnl" dirty="0"/>
          </a:p>
        </p:txBody>
      </p:sp>
      <p:pic>
        <p:nvPicPr>
          <p:cNvPr id="55" name="36 Imagen" descr="GREC-CAPITAL-(Eras-&amp;-Canda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831" r="5321" b="50558"/>
          <a:stretch>
            <a:fillRect/>
          </a:stretch>
        </p:blipFill>
        <p:spPr bwMode="auto">
          <a:xfrm>
            <a:off x="4341364" y="4911719"/>
            <a:ext cx="1649398" cy="108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Rectangle 104"/>
          <p:cNvSpPr/>
          <p:nvPr/>
        </p:nvSpPr>
        <p:spPr>
          <a:xfrm>
            <a:off x="1285852" y="5031858"/>
            <a:ext cx="1813180" cy="13975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07" name="22 Grupo"/>
          <p:cNvGrpSpPr/>
          <p:nvPr/>
        </p:nvGrpSpPr>
        <p:grpSpPr>
          <a:xfrm>
            <a:off x="1687657" y="5543530"/>
            <a:ext cx="1051705" cy="342971"/>
            <a:chOff x="6754684" y="3573910"/>
            <a:chExt cx="1761156" cy="641135"/>
          </a:xfrm>
        </p:grpSpPr>
        <p:sp>
          <p:nvSpPr>
            <p:cNvPr id="109" name="Freeform 37"/>
            <p:cNvSpPr>
              <a:spLocks noEditPoints="1"/>
            </p:cNvSpPr>
            <p:nvPr/>
          </p:nvSpPr>
          <p:spPr bwMode="auto">
            <a:xfrm>
              <a:off x="7340009" y="3581054"/>
              <a:ext cx="1175831" cy="626848"/>
            </a:xfrm>
            <a:custGeom>
              <a:avLst/>
              <a:gdLst/>
              <a:ahLst/>
              <a:cxnLst>
                <a:cxn ang="0">
                  <a:pos x="192" y="163"/>
                </a:cxn>
                <a:cxn ang="0">
                  <a:pos x="232" y="136"/>
                </a:cxn>
                <a:cxn ang="0">
                  <a:pos x="241" y="89"/>
                </a:cxn>
                <a:cxn ang="0">
                  <a:pos x="144" y="0"/>
                </a:cxn>
                <a:cxn ang="0">
                  <a:pos x="0" y="0"/>
                </a:cxn>
                <a:cxn ang="0">
                  <a:pos x="0" y="351"/>
                </a:cxn>
                <a:cxn ang="0">
                  <a:pos x="132" y="351"/>
                </a:cxn>
                <a:cxn ang="0">
                  <a:pos x="228" y="325"/>
                </a:cxn>
                <a:cxn ang="0">
                  <a:pos x="255" y="247"/>
                </a:cxn>
                <a:cxn ang="0">
                  <a:pos x="238" y="189"/>
                </a:cxn>
                <a:cxn ang="0">
                  <a:pos x="192" y="163"/>
                </a:cxn>
                <a:cxn ang="0">
                  <a:pos x="144" y="106"/>
                </a:cxn>
                <a:cxn ang="0">
                  <a:pos x="122" y="135"/>
                </a:cxn>
                <a:cxn ang="0">
                  <a:pos x="101" y="135"/>
                </a:cxn>
                <a:cxn ang="0">
                  <a:pos x="101" y="207"/>
                </a:cxn>
                <a:cxn ang="0">
                  <a:pos x="124" y="207"/>
                </a:cxn>
                <a:cxn ang="0">
                  <a:pos x="149" y="236"/>
                </a:cxn>
                <a:cxn ang="0">
                  <a:pos x="127" y="270"/>
                </a:cxn>
                <a:cxn ang="0">
                  <a:pos x="101" y="270"/>
                </a:cxn>
                <a:cxn ang="0">
                  <a:pos x="101" y="207"/>
                </a:cxn>
                <a:cxn ang="0">
                  <a:pos x="101" y="135"/>
                </a:cxn>
                <a:cxn ang="0">
                  <a:pos x="101" y="81"/>
                </a:cxn>
                <a:cxn ang="0">
                  <a:pos x="122" y="81"/>
                </a:cxn>
                <a:cxn ang="0">
                  <a:pos x="144" y="106"/>
                </a:cxn>
                <a:cxn ang="0">
                  <a:pos x="192" y="163"/>
                </a:cxn>
                <a:cxn ang="0">
                  <a:pos x="272" y="351"/>
                </a:cxn>
                <a:cxn ang="0">
                  <a:pos x="380" y="351"/>
                </a:cxn>
                <a:cxn ang="0">
                  <a:pos x="380" y="0"/>
                </a:cxn>
                <a:cxn ang="0">
                  <a:pos x="272" y="0"/>
                </a:cxn>
                <a:cxn ang="0">
                  <a:pos x="272" y="351"/>
                </a:cxn>
                <a:cxn ang="0">
                  <a:pos x="646" y="39"/>
                </a:cxn>
                <a:cxn ang="0">
                  <a:pos x="542" y="0"/>
                </a:cxn>
                <a:cxn ang="0">
                  <a:pos x="534" y="84"/>
                </a:cxn>
                <a:cxn ang="0">
                  <a:pos x="561" y="98"/>
                </a:cxn>
                <a:cxn ang="0">
                  <a:pos x="571" y="167"/>
                </a:cxn>
                <a:cxn ang="0">
                  <a:pos x="563" y="252"/>
                </a:cxn>
                <a:cxn ang="0">
                  <a:pos x="552" y="265"/>
                </a:cxn>
                <a:cxn ang="0">
                  <a:pos x="538" y="267"/>
                </a:cxn>
                <a:cxn ang="0">
                  <a:pos x="513" y="267"/>
                </a:cxn>
                <a:cxn ang="0">
                  <a:pos x="513" y="84"/>
                </a:cxn>
                <a:cxn ang="0">
                  <a:pos x="534" y="84"/>
                </a:cxn>
                <a:cxn ang="0">
                  <a:pos x="542" y="0"/>
                </a:cxn>
                <a:cxn ang="0">
                  <a:pos x="408" y="0"/>
                </a:cxn>
                <a:cxn ang="0">
                  <a:pos x="408" y="351"/>
                </a:cxn>
                <a:cxn ang="0">
                  <a:pos x="547" y="351"/>
                </a:cxn>
                <a:cxn ang="0">
                  <a:pos x="654" y="302"/>
                </a:cxn>
                <a:cxn ang="0">
                  <a:pos x="681" y="170"/>
                </a:cxn>
                <a:cxn ang="0">
                  <a:pos x="646" y="39"/>
                </a:cxn>
              </a:cxnLst>
              <a:rect l="0" t="0" r="r" b="b"/>
              <a:pathLst>
                <a:path w="681" h="351">
                  <a:moveTo>
                    <a:pt x="192" y="163"/>
                  </a:moveTo>
                  <a:cubicBezTo>
                    <a:pt x="212" y="156"/>
                    <a:pt x="225" y="148"/>
                    <a:pt x="232" y="136"/>
                  </a:cubicBezTo>
                  <a:cubicBezTo>
                    <a:pt x="238" y="126"/>
                    <a:pt x="241" y="110"/>
                    <a:pt x="241" y="89"/>
                  </a:cubicBezTo>
                  <a:cubicBezTo>
                    <a:pt x="241" y="30"/>
                    <a:pt x="209" y="0"/>
                    <a:pt x="144" y="0"/>
                  </a:cubicBezTo>
                  <a:lnTo>
                    <a:pt x="0" y="0"/>
                  </a:lnTo>
                  <a:lnTo>
                    <a:pt x="0" y="351"/>
                  </a:lnTo>
                  <a:lnTo>
                    <a:pt x="132" y="351"/>
                  </a:lnTo>
                  <a:cubicBezTo>
                    <a:pt x="177" y="351"/>
                    <a:pt x="209" y="343"/>
                    <a:pt x="228" y="325"/>
                  </a:cubicBezTo>
                  <a:cubicBezTo>
                    <a:pt x="246" y="309"/>
                    <a:pt x="255" y="283"/>
                    <a:pt x="255" y="247"/>
                  </a:cubicBezTo>
                  <a:cubicBezTo>
                    <a:pt x="255" y="222"/>
                    <a:pt x="249" y="203"/>
                    <a:pt x="238" y="189"/>
                  </a:cubicBezTo>
                  <a:cubicBezTo>
                    <a:pt x="228" y="177"/>
                    <a:pt x="213" y="168"/>
                    <a:pt x="192" y="163"/>
                  </a:cubicBezTo>
                  <a:lnTo>
                    <a:pt x="144" y="106"/>
                  </a:lnTo>
                  <a:cubicBezTo>
                    <a:pt x="144" y="125"/>
                    <a:pt x="137" y="135"/>
                    <a:pt x="122" y="135"/>
                  </a:cubicBezTo>
                  <a:lnTo>
                    <a:pt x="101" y="135"/>
                  </a:lnTo>
                  <a:lnTo>
                    <a:pt x="101" y="207"/>
                  </a:lnTo>
                  <a:lnTo>
                    <a:pt x="124" y="207"/>
                  </a:lnTo>
                  <a:cubicBezTo>
                    <a:pt x="141" y="207"/>
                    <a:pt x="149" y="216"/>
                    <a:pt x="149" y="236"/>
                  </a:cubicBezTo>
                  <a:cubicBezTo>
                    <a:pt x="149" y="258"/>
                    <a:pt x="142" y="270"/>
                    <a:pt x="127" y="270"/>
                  </a:cubicBezTo>
                  <a:lnTo>
                    <a:pt x="101" y="270"/>
                  </a:lnTo>
                  <a:lnTo>
                    <a:pt x="101" y="207"/>
                  </a:lnTo>
                  <a:lnTo>
                    <a:pt x="101" y="135"/>
                  </a:lnTo>
                  <a:lnTo>
                    <a:pt x="101" y="81"/>
                  </a:lnTo>
                  <a:lnTo>
                    <a:pt x="122" y="81"/>
                  </a:lnTo>
                  <a:cubicBezTo>
                    <a:pt x="137" y="81"/>
                    <a:pt x="144" y="89"/>
                    <a:pt x="144" y="106"/>
                  </a:cubicBezTo>
                  <a:lnTo>
                    <a:pt x="192" y="163"/>
                  </a:lnTo>
                  <a:close/>
                  <a:moveTo>
                    <a:pt x="272" y="351"/>
                  </a:moveTo>
                  <a:lnTo>
                    <a:pt x="380" y="351"/>
                  </a:lnTo>
                  <a:lnTo>
                    <a:pt x="380" y="0"/>
                  </a:lnTo>
                  <a:lnTo>
                    <a:pt x="272" y="0"/>
                  </a:lnTo>
                  <a:lnTo>
                    <a:pt x="272" y="351"/>
                  </a:lnTo>
                  <a:close/>
                  <a:moveTo>
                    <a:pt x="646" y="39"/>
                  </a:moveTo>
                  <a:cubicBezTo>
                    <a:pt x="624" y="13"/>
                    <a:pt x="589" y="0"/>
                    <a:pt x="542" y="0"/>
                  </a:cubicBezTo>
                  <a:lnTo>
                    <a:pt x="534" y="84"/>
                  </a:lnTo>
                  <a:cubicBezTo>
                    <a:pt x="547" y="84"/>
                    <a:pt x="555" y="89"/>
                    <a:pt x="561" y="98"/>
                  </a:cubicBezTo>
                  <a:cubicBezTo>
                    <a:pt x="568" y="110"/>
                    <a:pt x="571" y="133"/>
                    <a:pt x="571" y="167"/>
                  </a:cubicBezTo>
                  <a:cubicBezTo>
                    <a:pt x="571" y="210"/>
                    <a:pt x="568" y="239"/>
                    <a:pt x="563" y="252"/>
                  </a:cubicBezTo>
                  <a:cubicBezTo>
                    <a:pt x="560" y="258"/>
                    <a:pt x="557" y="262"/>
                    <a:pt x="552" y="265"/>
                  </a:cubicBezTo>
                  <a:cubicBezTo>
                    <a:pt x="549" y="266"/>
                    <a:pt x="545" y="267"/>
                    <a:pt x="538" y="267"/>
                  </a:cubicBezTo>
                  <a:lnTo>
                    <a:pt x="513" y="267"/>
                  </a:lnTo>
                  <a:lnTo>
                    <a:pt x="513" y="84"/>
                  </a:lnTo>
                  <a:lnTo>
                    <a:pt x="534" y="84"/>
                  </a:lnTo>
                  <a:lnTo>
                    <a:pt x="542" y="0"/>
                  </a:lnTo>
                  <a:lnTo>
                    <a:pt x="408" y="0"/>
                  </a:lnTo>
                  <a:lnTo>
                    <a:pt x="408" y="351"/>
                  </a:lnTo>
                  <a:lnTo>
                    <a:pt x="547" y="351"/>
                  </a:lnTo>
                  <a:cubicBezTo>
                    <a:pt x="598" y="351"/>
                    <a:pt x="634" y="335"/>
                    <a:pt x="654" y="302"/>
                  </a:cubicBezTo>
                  <a:cubicBezTo>
                    <a:pt x="672" y="274"/>
                    <a:pt x="681" y="230"/>
                    <a:pt x="681" y="170"/>
                  </a:cubicBezTo>
                  <a:cubicBezTo>
                    <a:pt x="681" y="110"/>
                    <a:pt x="669" y="66"/>
                    <a:pt x="64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8"/>
            <p:cNvSpPr>
              <a:spLocks noEditPoints="1"/>
            </p:cNvSpPr>
            <p:nvPr/>
          </p:nvSpPr>
          <p:spPr bwMode="auto">
            <a:xfrm>
              <a:off x="6768497" y="3575696"/>
              <a:ext cx="407483" cy="639349"/>
            </a:xfrm>
            <a:custGeom>
              <a:avLst/>
              <a:gdLst/>
              <a:ahLst/>
              <a:cxnLst>
                <a:cxn ang="0">
                  <a:pos x="147" y="122"/>
                </a:cxn>
                <a:cxn ang="0">
                  <a:pos x="152" y="122"/>
                </a:cxn>
                <a:cxn ang="0">
                  <a:pos x="203" y="44"/>
                </a:cxn>
                <a:cxn ang="0">
                  <a:pos x="192" y="25"/>
                </a:cxn>
                <a:cxn ang="0">
                  <a:pos x="170" y="25"/>
                </a:cxn>
                <a:cxn ang="0">
                  <a:pos x="152" y="38"/>
                </a:cxn>
                <a:cxn ang="0">
                  <a:pos x="166" y="8"/>
                </a:cxn>
                <a:cxn ang="0">
                  <a:pos x="135" y="7"/>
                </a:cxn>
                <a:cxn ang="0">
                  <a:pos x="131" y="11"/>
                </a:cxn>
                <a:cxn ang="0">
                  <a:pos x="117" y="8"/>
                </a:cxn>
                <a:cxn ang="0">
                  <a:pos x="126" y="8"/>
                </a:cxn>
                <a:cxn ang="0">
                  <a:pos x="22" y="15"/>
                </a:cxn>
                <a:cxn ang="0">
                  <a:pos x="6" y="47"/>
                </a:cxn>
                <a:cxn ang="0">
                  <a:pos x="40" y="36"/>
                </a:cxn>
                <a:cxn ang="0">
                  <a:pos x="61" y="79"/>
                </a:cxn>
                <a:cxn ang="0">
                  <a:pos x="72" y="112"/>
                </a:cxn>
                <a:cxn ang="0">
                  <a:pos x="78" y="115"/>
                </a:cxn>
                <a:cxn ang="0">
                  <a:pos x="87" y="128"/>
                </a:cxn>
                <a:cxn ang="0">
                  <a:pos x="107" y="140"/>
                </a:cxn>
                <a:cxn ang="0">
                  <a:pos x="145" y="156"/>
                </a:cxn>
                <a:cxn ang="0">
                  <a:pos x="137" y="176"/>
                </a:cxn>
                <a:cxn ang="0">
                  <a:pos x="129" y="200"/>
                </a:cxn>
                <a:cxn ang="0">
                  <a:pos x="146" y="235"/>
                </a:cxn>
                <a:cxn ang="0">
                  <a:pos x="137" y="277"/>
                </a:cxn>
                <a:cxn ang="0">
                  <a:pos x="136" y="357"/>
                </a:cxn>
                <a:cxn ang="0">
                  <a:pos x="156" y="295"/>
                </a:cxn>
                <a:cxn ang="0">
                  <a:pos x="173" y="277"/>
                </a:cxn>
                <a:cxn ang="0">
                  <a:pos x="194" y="257"/>
                </a:cxn>
                <a:cxn ang="0">
                  <a:pos x="205" y="250"/>
                </a:cxn>
                <a:cxn ang="0">
                  <a:pos x="222" y="227"/>
                </a:cxn>
                <a:cxn ang="0">
                  <a:pos x="224" y="204"/>
                </a:cxn>
                <a:cxn ang="0">
                  <a:pos x="207" y="184"/>
                </a:cxn>
                <a:cxn ang="0">
                  <a:pos x="194" y="171"/>
                </a:cxn>
                <a:cxn ang="0">
                  <a:pos x="176" y="156"/>
                </a:cxn>
                <a:cxn ang="0">
                  <a:pos x="150" y="150"/>
                </a:cxn>
                <a:cxn ang="0">
                  <a:pos x="137" y="137"/>
                </a:cxn>
                <a:cxn ang="0">
                  <a:pos x="131" y="119"/>
                </a:cxn>
                <a:cxn ang="0">
                  <a:pos x="116" y="124"/>
                </a:cxn>
                <a:cxn ang="0">
                  <a:pos x="109" y="112"/>
                </a:cxn>
                <a:cxn ang="0">
                  <a:pos x="135" y="99"/>
                </a:cxn>
                <a:cxn ang="0">
                  <a:pos x="142" y="115"/>
                </a:cxn>
                <a:cxn ang="0">
                  <a:pos x="147" y="96"/>
                </a:cxn>
                <a:cxn ang="0">
                  <a:pos x="158" y="79"/>
                </a:cxn>
                <a:cxn ang="0">
                  <a:pos x="190" y="54"/>
                </a:cxn>
                <a:cxn ang="0">
                  <a:pos x="198" y="48"/>
                </a:cxn>
                <a:cxn ang="0">
                  <a:pos x="202" y="49"/>
                </a:cxn>
                <a:cxn ang="0">
                  <a:pos x="145" y="313"/>
                </a:cxn>
                <a:cxn ang="0">
                  <a:pos x="146" y="132"/>
                </a:cxn>
                <a:cxn ang="0">
                  <a:pos x="159" y="133"/>
                </a:cxn>
                <a:cxn ang="0">
                  <a:pos x="159" y="129"/>
                </a:cxn>
                <a:cxn ang="0">
                  <a:pos x="188" y="145"/>
                </a:cxn>
                <a:cxn ang="0">
                  <a:pos x="185" y="145"/>
                </a:cxn>
                <a:cxn ang="0">
                  <a:pos x="181" y="152"/>
                </a:cxn>
                <a:cxn ang="0">
                  <a:pos x="175" y="134"/>
                </a:cxn>
                <a:cxn ang="0">
                  <a:pos x="21" y="125"/>
                </a:cxn>
                <a:cxn ang="0">
                  <a:pos x="24" y="130"/>
                </a:cxn>
                <a:cxn ang="0">
                  <a:pos x="21" y="125"/>
                </a:cxn>
              </a:cxnLst>
              <a:rect l="0" t="0" r="r" b="b"/>
              <a:pathLst>
                <a:path w="236" h="358">
                  <a:moveTo>
                    <a:pt x="141" y="116"/>
                  </a:moveTo>
                  <a:lnTo>
                    <a:pt x="141" y="119"/>
                  </a:lnTo>
                  <a:cubicBezTo>
                    <a:pt x="141" y="119"/>
                    <a:pt x="142" y="120"/>
                    <a:pt x="144" y="120"/>
                  </a:cubicBezTo>
                  <a:cubicBezTo>
                    <a:pt x="145" y="121"/>
                    <a:pt x="146" y="121"/>
                    <a:pt x="147" y="122"/>
                  </a:cubicBezTo>
                  <a:cubicBezTo>
                    <a:pt x="148" y="122"/>
                    <a:pt x="148" y="123"/>
                    <a:pt x="149" y="125"/>
                  </a:cubicBezTo>
                  <a:cubicBezTo>
                    <a:pt x="149" y="126"/>
                    <a:pt x="151" y="126"/>
                    <a:pt x="155" y="126"/>
                  </a:cubicBezTo>
                  <a:cubicBezTo>
                    <a:pt x="156" y="126"/>
                    <a:pt x="156" y="125"/>
                    <a:pt x="156" y="124"/>
                  </a:cubicBezTo>
                  <a:cubicBezTo>
                    <a:pt x="154" y="123"/>
                    <a:pt x="152" y="123"/>
                    <a:pt x="152" y="122"/>
                  </a:cubicBezTo>
                  <a:cubicBezTo>
                    <a:pt x="152" y="122"/>
                    <a:pt x="151" y="121"/>
                    <a:pt x="148" y="120"/>
                  </a:cubicBezTo>
                  <a:cubicBezTo>
                    <a:pt x="147" y="119"/>
                    <a:pt x="146" y="118"/>
                    <a:pt x="145" y="118"/>
                  </a:cubicBezTo>
                  <a:cubicBezTo>
                    <a:pt x="144" y="117"/>
                    <a:pt x="143" y="116"/>
                    <a:pt x="141" y="116"/>
                  </a:cubicBezTo>
                  <a:close/>
                  <a:moveTo>
                    <a:pt x="203" y="44"/>
                  </a:moveTo>
                  <a:cubicBezTo>
                    <a:pt x="202" y="41"/>
                    <a:pt x="200" y="39"/>
                    <a:pt x="197" y="37"/>
                  </a:cubicBezTo>
                  <a:cubicBezTo>
                    <a:pt x="194" y="35"/>
                    <a:pt x="193" y="33"/>
                    <a:pt x="194" y="32"/>
                  </a:cubicBezTo>
                  <a:cubicBezTo>
                    <a:pt x="196" y="31"/>
                    <a:pt x="196" y="29"/>
                    <a:pt x="195" y="28"/>
                  </a:cubicBezTo>
                  <a:cubicBezTo>
                    <a:pt x="194" y="26"/>
                    <a:pt x="193" y="25"/>
                    <a:pt x="192" y="25"/>
                  </a:cubicBezTo>
                  <a:cubicBezTo>
                    <a:pt x="188" y="26"/>
                    <a:pt x="186" y="26"/>
                    <a:pt x="184" y="25"/>
                  </a:cubicBezTo>
                  <a:cubicBezTo>
                    <a:pt x="182" y="23"/>
                    <a:pt x="179" y="21"/>
                    <a:pt x="177" y="21"/>
                  </a:cubicBezTo>
                  <a:lnTo>
                    <a:pt x="173" y="21"/>
                  </a:lnTo>
                  <a:cubicBezTo>
                    <a:pt x="171" y="22"/>
                    <a:pt x="170" y="23"/>
                    <a:pt x="170" y="25"/>
                  </a:cubicBezTo>
                  <a:cubicBezTo>
                    <a:pt x="169" y="28"/>
                    <a:pt x="167" y="31"/>
                    <a:pt x="164" y="35"/>
                  </a:cubicBezTo>
                  <a:cubicBezTo>
                    <a:pt x="162" y="39"/>
                    <a:pt x="160" y="41"/>
                    <a:pt x="158" y="42"/>
                  </a:cubicBezTo>
                  <a:cubicBezTo>
                    <a:pt x="155" y="44"/>
                    <a:pt x="154" y="43"/>
                    <a:pt x="154" y="41"/>
                  </a:cubicBezTo>
                  <a:cubicBezTo>
                    <a:pt x="154" y="40"/>
                    <a:pt x="154" y="39"/>
                    <a:pt x="152" y="38"/>
                  </a:cubicBezTo>
                  <a:cubicBezTo>
                    <a:pt x="150" y="38"/>
                    <a:pt x="148" y="38"/>
                    <a:pt x="147" y="38"/>
                  </a:cubicBezTo>
                  <a:cubicBezTo>
                    <a:pt x="144" y="37"/>
                    <a:pt x="141" y="36"/>
                    <a:pt x="140" y="35"/>
                  </a:cubicBezTo>
                  <a:cubicBezTo>
                    <a:pt x="138" y="32"/>
                    <a:pt x="138" y="29"/>
                    <a:pt x="140" y="27"/>
                  </a:cubicBezTo>
                  <a:cubicBezTo>
                    <a:pt x="152" y="17"/>
                    <a:pt x="160" y="11"/>
                    <a:pt x="166" y="8"/>
                  </a:cubicBezTo>
                  <a:cubicBezTo>
                    <a:pt x="169" y="7"/>
                    <a:pt x="171" y="5"/>
                    <a:pt x="173" y="1"/>
                  </a:cubicBezTo>
                  <a:cubicBezTo>
                    <a:pt x="155" y="0"/>
                    <a:pt x="138" y="0"/>
                    <a:pt x="123" y="1"/>
                  </a:cubicBezTo>
                  <a:lnTo>
                    <a:pt x="130" y="7"/>
                  </a:lnTo>
                  <a:lnTo>
                    <a:pt x="135" y="7"/>
                  </a:lnTo>
                  <a:cubicBezTo>
                    <a:pt x="138" y="6"/>
                    <a:pt x="140" y="6"/>
                    <a:pt x="140" y="7"/>
                  </a:cubicBezTo>
                  <a:cubicBezTo>
                    <a:pt x="141" y="9"/>
                    <a:pt x="140" y="9"/>
                    <a:pt x="138" y="9"/>
                  </a:cubicBezTo>
                  <a:cubicBezTo>
                    <a:pt x="138" y="10"/>
                    <a:pt x="137" y="10"/>
                    <a:pt x="135" y="11"/>
                  </a:cubicBezTo>
                  <a:cubicBezTo>
                    <a:pt x="134" y="12"/>
                    <a:pt x="133" y="12"/>
                    <a:pt x="131" y="11"/>
                  </a:cubicBezTo>
                  <a:lnTo>
                    <a:pt x="126" y="8"/>
                  </a:lnTo>
                  <a:cubicBezTo>
                    <a:pt x="125" y="9"/>
                    <a:pt x="125" y="10"/>
                    <a:pt x="124" y="10"/>
                  </a:cubicBezTo>
                  <a:lnTo>
                    <a:pt x="116" y="10"/>
                  </a:lnTo>
                  <a:cubicBezTo>
                    <a:pt x="114" y="8"/>
                    <a:pt x="114" y="8"/>
                    <a:pt x="117" y="8"/>
                  </a:cubicBezTo>
                  <a:lnTo>
                    <a:pt x="120" y="8"/>
                  </a:lnTo>
                  <a:cubicBezTo>
                    <a:pt x="121" y="7"/>
                    <a:pt x="122" y="7"/>
                    <a:pt x="123" y="7"/>
                  </a:cubicBezTo>
                  <a:cubicBezTo>
                    <a:pt x="124" y="6"/>
                    <a:pt x="125" y="6"/>
                    <a:pt x="125" y="7"/>
                  </a:cubicBezTo>
                  <a:cubicBezTo>
                    <a:pt x="126" y="7"/>
                    <a:pt x="126" y="8"/>
                    <a:pt x="126" y="8"/>
                  </a:cubicBezTo>
                  <a:lnTo>
                    <a:pt x="131" y="11"/>
                  </a:lnTo>
                  <a:cubicBezTo>
                    <a:pt x="131" y="10"/>
                    <a:pt x="131" y="8"/>
                    <a:pt x="130" y="7"/>
                  </a:cubicBezTo>
                  <a:lnTo>
                    <a:pt x="123" y="1"/>
                  </a:lnTo>
                  <a:cubicBezTo>
                    <a:pt x="95" y="2"/>
                    <a:pt x="62" y="7"/>
                    <a:pt x="22" y="15"/>
                  </a:cubicBezTo>
                  <a:cubicBezTo>
                    <a:pt x="19" y="26"/>
                    <a:pt x="16" y="33"/>
                    <a:pt x="15" y="34"/>
                  </a:cubicBezTo>
                  <a:cubicBezTo>
                    <a:pt x="12" y="36"/>
                    <a:pt x="13" y="38"/>
                    <a:pt x="18" y="38"/>
                  </a:cubicBezTo>
                  <a:cubicBezTo>
                    <a:pt x="22" y="39"/>
                    <a:pt x="21" y="40"/>
                    <a:pt x="16" y="43"/>
                  </a:cubicBezTo>
                  <a:lnTo>
                    <a:pt x="6" y="47"/>
                  </a:lnTo>
                  <a:cubicBezTo>
                    <a:pt x="0" y="49"/>
                    <a:pt x="1" y="50"/>
                    <a:pt x="7" y="50"/>
                  </a:cubicBezTo>
                  <a:cubicBezTo>
                    <a:pt x="13" y="50"/>
                    <a:pt x="19" y="48"/>
                    <a:pt x="24" y="44"/>
                  </a:cubicBezTo>
                  <a:cubicBezTo>
                    <a:pt x="27" y="43"/>
                    <a:pt x="29" y="43"/>
                    <a:pt x="31" y="43"/>
                  </a:cubicBezTo>
                  <a:cubicBezTo>
                    <a:pt x="31" y="43"/>
                    <a:pt x="34" y="40"/>
                    <a:pt x="40" y="36"/>
                  </a:cubicBezTo>
                  <a:cubicBezTo>
                    <a:pt x="42" y="35"/>
                    <a:pt x="45" y="34"/>
                    <a:pt x="49" y="34"/>
                  </a:cubicBezTo>
                  <a:cubicBezTo>
                    <a:pt x="54" y="34"/>
                    <a:pt x="58" y="37"/>
                    <a:pt x="61" y="41"/>
                  </a:cubicBezTo>
                  <a:cubicBezTo>
                    <a:pt x="65" y="49"/>
                    <a:pt x="66" y="59"/>
                    <a:pt x="64" y="72"/>
                  </a:cubicBezTo>
                  <a:cubicBezTo>
                    <a:pt x="62" y="75"/>
                    <a:pt x="61" y="78"/>
                    <a:pt x="61" y="79"/>
                  </a:cubicBezTo>
                  <a:cubicBezTo>
                    <a:pt x="60" y="85"/>
                    <a:pt x="60" y="89"/>
                    <a:pt x="62" y="92"/>
                  </a:cubicBezTo>
                  <a:cubicBezTo>
                    <a:pt x="64" y="95"/>
                    <a:pt x="65" y="96"/>
                    <a:pt x="65" y="97"/>
                  </a:cubicBezTo>
                  <a:cubicBezTo>
                    <a:pt x="65" y="98"/>
                    <a:pt x="65" y="99"/>
                    <a:pt x="66" y="101"/>
                  </a:cubicBezTo>
                  <a:cubicBezTo>
                    <a:pt x="67" y="103"/>
                    <a:pt x="69" y="107"/>
                    <a:pt x="72" y="112"/>
                  </a:cubicBezTo>
                  <a:cubicBezTo>
                    <a:pt x="75" y="117"/>
                    <a:pt x="76" y="121"/>
                    <a:pt x="76" y="122"/>
                  </a:cubicBezTo>
                  <a:cubicBezTo>
                    <a:pt x="77" y="124"/>
                    <a:pt x="77" y="126"/>
                    <a:pt x="79" y="127"/>
                  </a:cubicBezTo>
                  <a:cubicBezTo>
                    <a:pt x="80" y="128"/>
                    <a:pt x="80" y="127"/>
                    <a:pt x="80" y="124"/>
                  </a:cubicBezTo>
                  <a:cubicBezTo>
                    <a:pt x="80" y="121"/>
                    <a:pt x="79" y="118"/>
                    <a:pt x="78" y="115"/>
                  </a:cubicBezTo>
                  <a:cubicBezTo>
                    <a:pt x="77" y="113"/>
                    <a:pt x="77" y="111"/>
                    <a:pt x="78" y="110"/>
                  </a:cubicBezTo>
                  <a:cubicBezTo>
                    <a:pt x="78" y="109"/>
                    <a:pt x="79" y="110"/>
                    <a:pt x="80" y="113"/>
                  </a:cubicBezTo>
                  <a:cubicBezTo>
                    <a:pt x="81" y="117"/>
                    <a:pt x="82" y="121"/>
                    <a:pt x="85" y="125"/>
                  </a:cubicBezTo>
                  <a:cubicBezTo>
                    <a:pt x="85" y="126"/>
                    <a:pt x="85" y="127"/>
                    <a:pt x="87" y="128"/>
                  </a:cubicBezTo>
                  <a:cubicBezTo>
                    <a:pt x="88" y="129"/>
                    <a:pt x="89" y="130"/>
                    <a:pt x="90" y="131"/>
                  </a:cubicBezTo>
                  <a:cubicBezTo>
                    <a:pt x="92" y="133"/>
                    <a:pt x="95" y="134"/>
                    <a:pt x="100" y="135"/>
                  </a:cubicBezTo>
                  <a:cubicBezTo>
                    <a:pt x="101" y="135"/>
                    <a:pt x="102" y="136"/>
                    <a:pt x="102" y="137"/>
                  </a:cubicBezTo>
                  <a:cubicBezTo>
                    <a:pt x="102" y="138"/>
                    <a:pt x="104" y="139"/>
                    <a:pt x="107" y="140"/>
                  </a:cubicBezTo>
                  <a:cubicBezTo>
                    <a:pt x="112" y="141"/>
                    <a:pt x="117" y="141"/>
                    <a:pt x="122" y="141"/>
                  </a:cubicBezTo>
                  <a:cubicBezTo>
                    <a:pt x="123" y="141"/>
                    <a:pt x="125" y="142"/>
                    <a:pt x="128" y="144"/>
                  </a:cubicBezTo>
                  <a:cubicBezTo>
                    <a:pt x="132" y="147"/>
                    <a:pt x="135" y="150"/>
                    <a:pt x="137" y="155"/>
                  </a:cubicBezTo>
                  <a:cubicBezTo>
                    <a:pt x="139" y="155"/>
                    <a:pt x="142" y="156"/>
                    <a:pt x="145" y="156"/>
                  </a:cubicBezTo>
                  <a:cubicBezTo>
                    <a:pt x="146" y="156"/>
                    <a:pt x="146" y="156"/>
                    <a:pt x="146" y="157"/>
                  </a:cubicBezTo>
                  <a:cubicBezTo>
                    <a:pt x="146" y="158"/>
                    <a:pt x="146" y="161"/>
                    <a:pt x="146" y="164"/>
                  </a:cubicBezTo>
                  <a:cubicBezTo>
                    <a:pt x="145" y="166"/>
                    <a:pt x="144" y="168"/>
                    <a:pt x="142" y="169"/>
                  </a:cubicBezTo>
                  <a:cubicBezTo>
                    <a:pt x="139" y="171"/>
                    <a:pt x="138" y="173"/>
                    <a:pt x="137" y="176"/>
                  </a:cubicBezTo>
                  <a:cubicBezTo>
                    <a:pt x="136" y="176"/>
                    <a:pt x="135" y="177"/>
                    <a:pt x="134" y="178"/>
                  </a:cubicBezTo>
                  <a:cubicBezTo>
                    <a:pt x="134" y="179"/>
                    <a:pt x="134" y="181"/>
                    <a:pt x="135" y="184"/>
                  </a:cubicBezTo>
                  <a:cubicBezTo>
                    <a:pt x="135" y="185"/>
                    <a:pt x="134" y="188"/>
                    <a:pt x="131" y="192"/>
                  </a:cubicBezTo>
                  <a:cubicBezTo>
                    <a:pt x="130" y="195"/>
                    <a:pt x="129" y="198"/>
                    <a:pt x="129" y="200"/>
                  </a:cubicBezTo>
                  <a:cubicBezTo>
                    <a:pt x="131" y="208"/>
                    <a:pt x="134" y="213"/>
                    <a:pt x="138" y="214"/>
                  </a:cubicBezTo>
                  <a:cubicBezTo>
                    <a:pt x="143" y="217"/>
                    <a:pt x="145" y="219"/>
                    <a:pt x="146" y="220"/>
                  </a:cubicBezTo>
                  <a:cubicBezTo>
                    <a:pt x="148" y="221"/>
                    <a:pt x="148" y="223"/>
                    <a:pt x="149" y="225"/>
                  </a:cubicBezTo>
                  <a:cubicBezTo>
                    <a:pt x="149" y="228"/>
                    <a:pt x="148" y="232"/>
                    <a:pt x="146" y="235"/>
                  </a:cubicBezTo>
                  <a:cubicBezTo>
                    <a:pt x="146" y="237"/>
                    <a:pt x="145" y="238"/>
                    <a:pt x="144" y="239"/>
                  </a:cubicBezTo>
                  <a:cubicBezTo>
                    <a:pt x="144" y="240"/>
                    <a:pt x="144" y="242"/>
                    <a:pt x="145" y="245"/>
                  </a:cubicBezTo>
                  <a:cubicBezTo>
                    <a:pt x="148" y="252"/>
                    <a:pt x="148" y="257"/>
                    <a:pt x="146" y="260"/>
                  </a:cubicBezTo>
                  <a:cubicBezTo>
                    <a:pt x="141" y="270"/>
                    <a:pt x="137" y="276"/>
                    <a:pt x="137" y="277"/>
                  </a:cubicBezTo>
                  <a:cubicBezTo>
                    <a:pt x="134" y="291"/>
                    <a:pt x="133" y="303"/>
                    <a:pt x="134" y="313"/>
                  </a:cubicBezTo>
                  <a:cubicBezTo>
                    <a:pt x="125" y="314"/>
                    <a:pt x="117" y="317"/>
                    <a:pt x="109" y="322"/>
                  </a:cubicBezTo>
                  <a:cubicBezTo>
                    <a:pt x="97" y="328"/>
                    <a:pt x="87" y="338"/>
                    <a:pt x="79" y="351"/>
                  </a:cubicBezTo>
                  <a:cubicBezTo>
                    <a:pt x="105" y="355"/>
                    <a:pt x="125" y="357"/>
                    <a:pt x="136" y="357"/>
                  </a:cubicBezTo>
                  <a:cubicBezTo>
                    <a:pt x="155" y="358"/>
                    <a:pt x="178" y="356"/>
                    <a:pt x="205" y="351"/>
                  </a:cubicBezTo>
                  <a:cubicBezTo>
                    <a:pt x="199" y="340"/>
                    <a:pt x="191" y="330"/>
                    <a:pt x="180" y="324"/>
                  </a:cubicBezTo>
                  <a:cubicBezTo>
                    <a:pt x="171" y="318"/>
                    <a:pt x="161" y="315"/>
                    <a:pt x="150" y="313"/>
                  </a:cubicBezTo>
                  <a:cubicBezTo>
                    <a:pt x="150" y="303"/>
                    <a:pt x="152" y="297"/>
                    <a:pt x="156" y="295"/>
                  </a:cubicBezTo>
                  <a:cubicBezTo>
                    <a:pt x="159" y="294"/>
                    <a:pt x="160" y="290"/>
                    <a:pt x="159" y="285"/>
                  </a:cubicBezTo>
                  <a:cubicBezTo>
                    <a:pt x="159" y="284"/>
                    <a:pt x="160" y="283"/>
                    <a:pt x="162" y="282"/>
                  </a:cubicBezTo>
                  <a:cubicBezTo>
                    <a:pt x="164" y="280"/>
                    <a:pt x="165" y="280"/>
                    <a:pt x="165" y="280"/>
                  </a:cubicBezTo>
                  <a:cubicBezTo>
                    <a:pt x="168" y="279"/>
                    <a:pt x="171" y="278"/>
                    <a:pt x="173" y="277"/>
                  </a:cubicBezTo>
                  <a:cubicBezTo>
                    <a:pt x="174" y="276"/>
                    <a:pt x="176" y="274"/>
                    <a:pt x="177" y="272"/>
                  </a:cubicBezTo>
                  <a:cubicBezTo>
                    <a:pt x="178" y="269"/>
                    <a:pt x="180" y="268"/>
                    <a:pt x="183" y="267"/>
                  </a:cubicBezTo>
                  <a:cubicBezTo>
                    <a:pt x="186" y="266"/>
                    <a:pt x="189" y="263"/>
                    <a:pt x="191" y="259"/>
                  </a:cubicBezTo>
                  <a:cubicBezTo>
                    <a:pt x="192" y="258"/>
                    <a:pt x="193" y="257"/>
                    <a:pt x="194" y="257"/>
                  </a:cubicBezTo>
                  <a:cubicBezTo>
                    <a:pt x="196" y="257"/>
                    <a:pt x="197" y="257"/>
                    <a:pt x="197" y="257"/>
                  </a:cubicBezTo>
                  <a:cubicBezTo>
                    <a:pt x="198" y="256"/>
                    <a:pt x="198" y="255"/>
                    <a:pt x="198" y="254"/>
                  </a:cubicBezTo>
                  <a:cubicBezTo>
                    <a:pt x="199" y="253"/>
                    <a:pt x="199" y="252"/>
                    <a:pt x="199" y="252"/>
                  </a:cubicBezTo>
                  <a:cubicBezTo>
                    <a:pt x="201" y="251"/>
                    <a:pt x="203" y="250"/>
                    <a:pt x="205" y="250"/>
                  </a:cubicBezTo>
                  <a:cubicBezTo>
                    <a:pt x="209" y="248"/>
                    <a:pt x="212" y="245"/>
                    <a:pt x="214" y="240"/>
                  </a:cubicBezTo>
                  <a:cubicBezTo>
                    <a:pt x="215" y="236"/>
                    <a:pt x="216" y="234"/>
                    <a:pt x="217" y="233"/>
                  </a:cubicBezTo>
                  <a:cubicBezTo>
                    <a:pt x="219" y="232"/>
                    <a:pt x="219" y="232"/>
                    <a:pt x="220" y="231"/>
                  </a:cubicBezTo>
                  <a:cubicBezTo>
                    <a:pt x="220" y="230"/>
                    <a:pt x="221" y="229"/>
                    <a:pt x="222" y="227"/>
                  </a:cubicBezTo>
                  <a:cubicBezTo>
                    <a:pt x="227" y="221"/>
                    <a:pt x="231" y="218"/>
                    <a:pt x="234" y="217"/>
                  </a:cubicBezTo>
                  <a:cubicBezTo>
                    <a:pt x="236" y="217"/>
                    <a:pt x="236" y="216"/>
                    <a:pt x="236" y="216"/>
                  </a:cubicBezTo>
                  <a:cubicBezTo>
                    <a:pt x="236" y="215"/>
                    <a:pt x="236" y="215"/>
                    <a:pt x="234" y="214"/>
                  </a:cubicBezTo>
                  <a:cubicBezTo>
                    <a:pt x="228" y="208"/>
                    <a:pt x="225" y="205"/>
                    <a:pt x="224" y="204"/>
                  </a:cubicBezTo>
                  <a:cubicBezTo>
                    <a:pt x="219" y="201"/>
                    <a:pt x="216" y="198"/>
                    <a:pt x="214" y="196"/>
                  </a:cubicBezTo>
                  <a:cubicBezTo>
                    <a:pt x="213" y="194"/>
                    <a:pt x="211" y="192"/>
                    <a:pt x="209" y="191"/>
                  </a:cubicBezTo>
                  <a:cubicBezTo>
                    <a:pt x="208" y="190"/>
                    <a:pt x="207" y="189"/>
                    <a:pt x="207" y="188"/>
                  </a:cubicBezTo>
                  <a:cubicBezTo>
                    <a:pt x="208" y="187"/>
                    <a:pt x="208" y="186"/>
                    <a:pt x="207" y="184"/>
                  </a:cubicBezTo>
                  <a:cubicBezTo>
                    <a:pt x="205" y="183"/>
                    <a:pt x="205" y="181"/>
                    <a:pt x="204" y="179"/>
                  </a:cubicBezTo>
                  <a:cubicBezTo>
                    <a:pt x="204" y="177"/>
                    <a:pt x="203" y="176"/>
                    <a:pt x="201" y="176"/>
                  </a:cubicBezTo>
                  <a:cubicBezTo>
                    <a:pt x="199" y="175"/>
                    <a:pt x="198" y="175"/>
                    <a:pt x="196" y="173"/>
                  </a:cubicBezTo>
                  <a:lnTo>
                    <a:pt x="194" y="171"/>
                  </a:lnTo>
                  <a:cubicBezTo>
                    <a:pt x="193" y="164"/>
                    <a:pt x="192" y="160"/>
                    <a:pt x="188" y="157"/>
                  </a:cubicBezTo>
                  <a:cubicBezTo>
                    <a:pt x="188" y="156"/>
                    <a:pt x="187" y="156"/>
                    <a:pt x="186" y="156"/>
                  </a:cubicBezTo>
                  <a:cubicBezTo>
                    <a:pt x="183" y="155"/>
                    <a:pt x="182" y="155"/>
                    <a:pt x="180" y="155"/>
                  </a:cubicBezTo>
                  <a:lnTo>
                    <a:pt x="176" y="156"/>
                  </a:lnTo>
                  <a:cubicBezTo>
                    <a:pt x="175" y="156"/>
                    <a:pt x="174" y="156"/>
                    <a:pt x="174" y="155"/>
                  </a:cubicBezTo>
                  <a:cubicBezTo>
                    <a:pt x="173" y="150"/>
                    <a:pt x="170" y="147"/>
                    <a:pt x="165" y="147"/>
                  </a:cubicBezTo>
                  <a:cubicBezTo>
                    <a:pt x="160" y="146"/>
                    <a:pt x="159" y="146"/>
                    <a:pt x="158" y="146"/>
                  </a:cubicBezTo>
                  <a:cubicBezTo>
                    <a:pt x="155" y="148"/>
                    <a:pt x="152" y="149"/>
                    <a:pt x="150" y="150"/>
                  </a:cubicBezTo>
                  <a:cubicBezTo>
                    <a:pt x="147" y="150"/>
                    <a:pt x="146" y="151"/>
                    <a:pt x="146" y="151"/>
                  </a:cubicBezTo>
                  <a:cubicBezTo>
                    <a:pt x="144" y="151"/>
                    <a:pt x="143" y="150"/>
                    <a:pt x="143" y="148"/>
                  </a:cubicBezTo>
                  <a:cubicBezTo>
                    <a:pt x="142" y="145"/>
                    <a:pt x="142" y="143"/>
                    <a:pt x="141" y="142"/>
                  </a:cubicBezTo>
                  <a:cubicBezTo>
                    <a:pt x="141" y="140"/>
                    <a:pt x="139" y="138"/>
                    <a:pt x="137" y="137"/>
                  </a:cubicBezTo>
                  <a:lnTo>
                    <a:pt x="130" y="134"/>
                  </a:lnTo>
                  <a:cubicBezTo>
                    <a:pt x="128" y="134"/>
                    <a:pt x="127" y="133"/>
                    <a:pt x="128" y="130"/>
                  </a:cubicBezTo>
                  <a:cubicBezTo>
                    <a:pt x="129" y="126"/>
                    <a:pt x="130" y="124"/>
                    <a:pt x="130" y="123"/>
                  </a:cubicBezTo>
                  <a:cubicBezTo>
                    <a:pt x="131" y="122"/>
                    <a:pt x="131" y="121"/>
                    <a:pt x="131" y="119"/>
                  </a:cubicBezTo>
                  <a:cubicBezTo>
                    <a:pt x="131" y="117"/>
                    <a:pt x="129" y="117"/>
                    <a:pt x="127" y="117"/>
                  </a:cubicBezTo>
                  <a:cubicBezTo>
                    <a:pt x="123" y="118"/>
                    <a:pt x="121" y="119"/>
                    <a:pt x="120" y="120"/>
                  </a:cubicBezTo>
                  <a:cubicBezTo>
                    <a:pt x="120" y="121"/>
                    <a:pt x="120" y="121"/>
                    <a:pt x="120" y="123"/>
                  </a:cubicBezTo>
                  <a:cubicBezTo>
                    <a:pt x="120" y="123"/>
                    <a:pt x="119" y="124"/>
                    <a:pt x="116" y="124"/>
                  </a:cubicBezTo>
                  <a:cubicBezTo>
                    <a:pt x="112" y="125"/>
                    <a:pt x="109" y="125"/>
                    <a:pt x="109" y="125"/>
                  </a:cubicBezTo>
                  <a:cubicBezTo>
                    <a:pt x="109" y="124"/>
                    <a:pt x="108" y="122"/>
                    <a:pt x="108" y="120"/>
                  </a:cubicBezTo>
                  <a:cubicBezTo>
                    <a:pt x="108" y="117"/>
                    <a:pt x="108" y="115"/>
                    <a:pt x="109" y="114"/>
                  </a:cubicBezTo>
                  <a:cubicBezTo>
                    <a:pt x="109" y="114"/>
                    <a:pt x="109" y="113"/>
                    <a:pt x="109" y="112"/>
                  </a:cubicBezTo>
                  <a:cubicBezTo>
                    <a:pt x="109" y="111"/>
                    <a:pt x="110" y="110"/>
                    <a:pt x="111" y="110"/>
                  </a:cubicBezTo>
                  <a:cubicBezTo>
                    <a:pt x="114" y="110"/>
                    <a:pt x="116" y="108"/>
                    <a:pt x="119" y="105"/>
                  </a:cubicBezTo>
                  <a:cubicBezTo>
                    <a:pt x="120" y="102"/>
                    <a:pt x="123" y="101"/>
                    <a:pt x="127" y="101"/>
                  </a:cubicBezTo>
                  <a:cubicBezTo>
                    <a:pt x="130" y="100"/>
                    <a:pt x="132" y="99"/>
                    <a:pt x="135" y="99"/>
                  </a:cubicBezTo>
                  <a:lnTo>
                    <a:pt x="138" y="99"/>
                  </a:lnTo>
                  <a:cubicBezTo>
                    <a:pt x="139" y="104"/>
                    <a:pt x="140" y="108"/>
                    <a:pt x="140" y="108"/>
                  </a:cubicBezTo>
                  <a:cubicBezTo>
                    <a:pt x="139" y="111"/>
                    <a:pt x="140" y="113"/>
                    <a:pt x="140" y="114"/>
                  </a:cubicBezTo>
                  <a:cubicBezTo>
                    <a:pt x="141" y="115"/>
                    <a:pt x="141" y="115"/>
                    <a:pt x="142" y="115"/>
                  </a:cubicBezTo>
                  <a:cubicBezTo>
                    <a:pt x="142" y="114"/>
                    <a:pt x="143" y="114"/>
                    <a:pt x="144" y="113"/>
                  </a:cubicBezTo>
                  <a:cubicBezTo>
                    <a:pt x="146" y="110"/>
                    <a:pt x="148" y="108"/>
                    <a:pt x="148" y="107"/>
                  </a:cubicBezTo>
                  <a:cubicBezTo>
                    <a:pt x="148" y="105"/>
                    <a:pt x="147" y="103"/>
                    <a:pt x="146" y="100"/>
                  </a:cubicBezTo>
                  <a:cubicBezTo>
                    <a:pt x="146" y="99"/>
                    <a:pt x="146" y="98"/>
                    <a:pt x="147" y="96"/>
                  </a:cubicBezTo>
                  <a:lnTo>
                    <a:pt x="148" y="95"/>
                  </a:lnTo>
                  <a:cubicBezTo>
                    <a:pt x="152" y="91"/>
                    <a:pt x="154" y="89"/>
                    <a:pt x="154" y="88"/>
                  </a:cubicBezTo>
                  <a:cubicBezTo>
                    <a:pt x="155" y="87"/>
                    <a:pt x="155" y="85"/>
                    <a:pt x="157" y="83"/>
                  </a:cubicBezTo>
                  <a:lnTo>
                    <a:pt x="158" y="79"/>
                  </a:lnTo>
                  <a:cubicBezTo>
                    <a:pt x="160" y="75"/>
                    <a:pt x="162" y="73"/>
                    <a:pt x="164" y="72"/>
                  </a:cubicBezTo>
                  <a:cubicBezTo>
                    <a:pt x="171" y="68"/>
                    <a:pt x="176" y="65"/>
                    <a:pt x="178" y="65"/>
                  </a:cubicBezTo>
                  <a:cubicBezTo>
                    <a:pt x="185" y="63"/>
                    <a:pt x="188" y="62"/>
                    <a:pt x="189" y="61"/>
                  </a:cubicBezTo>
                  <a:cubicBezTo>
                    <a:pt x="192" y="58"/>
                    <a:pt x="192" y="55"/>
                    <a:pt x="190" y="54"/>
                  </a:cubicBezTo>
                  <a:cubicBezTo>
                    <a:pt x="187" y="53"/>
                    <a:pt x="187" y="52"/>
                    <a:pt x="189" y="51"/>
                  </a:cubicBezTo>
                  <a:cubicBezTo>
                    <a:pt x="191" y="50"/>
                    <a:pt x="193" y="48"/>
                    <a:pt x="195" y="46"/>
                  </a:cubicBezTo>
                  <a:cubicBezTo>
                    <a:pt x="197" y="44"/>
                    <a:pt x="198" y="44"/>
                    <a:pt x="198" y="44"/>
                  </a:cubicBezTo>
                  <a:cubicBezTo>
                    <a:pt x="199" y="46"/>
                    <a:pt x="199" y="47"/>
                    <a:pt x="198" y="48"/>
                  </a:cubicBezTo>
                  <a:cubicBezTo>
                    <a:pt x="198" y="48"/>
                    <a:pt x="197" y="49"/>
                    <a:pt x="195" y="49"/>
                  </a:cubicBezTo>
                  <a:cubicBezTo>
                    <a:pt x="194" y="49"/>
                    <a:pt x="194" y="50"/>
                    <a:pt x="195" y="50"/>
                  </a:cubicBezTo>
                  <a:cubicBezTo>
                    <a:pt x="198" y="52"/>
                    <a:pt x="199" y="53"/>
                    <a:pt x="200" y="52"/>
                  </a:cubicBezTo>
                  <a:cubicBezTo>
                    <a:pt x="201" y="52"/>
                    <a:pt x="202" y="51"/>
                    <a:pt x="202" y="49"/>
                  </a:cubicBezTo>
                  <a:cubicBezTo>
                    <a:pt x="204" y="46"/>
                    <a:pt x="204" y="45"/>
                    <a:pt x="203" y="44"/>
                  </a:cubicBezTo>
                  <a:close/>
                  <a:moveTo>
                    <a:pt x="135" y="313"/>
                  </a:moveTo>
                  <a:cubicBezTo>
                    <a:pt x="140" y="312"/>
                    <a:pt x="145" y="313"/>
                    <a:pt x="149" y="313"/>
                  </a:cubicBezTo>
                  <a:cubicBezTo>
                    <a:pt x="148" y="313"/>
                    <a:pt x="146" y="313"/>
                    <a:pt x="145" y="313"/>
                  </a:cubicBezTo>
                  <a:cubicBezTo>
                    <a:pt x="142" y="313"/>
                    <a:pt x="139" y="313"/>
                    <a:pt x="135" y="313"/>
                  </a:cubicBezTo>
                  <a:close/>
                  <a:moveTo>
                    <a:pt x="147" y="130"/>
                  </a:moveTo>
                  <a:cubicBezTo>
                    <a:pt x="145" y="130"/>
                    <a:pt x="145" y="130"/>
                    <a:pt x="145" y="130"/>
                  </a:cubicBezTo>
                  <a:cubicBezTo>
                    <a:pt x="144" y="131"/>
                    <a:pt x="144" y="131"/>
                    <a:pt x="146" y="132"/>
                  </a:cubicBezTo>
                  <a:cubicBezTo>
                    <a:pt x="146" y="132"/>
                    <a:pt x="147" y="132"/>
                    <a:pt x="148" y="131"/>
                  </a:cubicBezTo>
                  <a:cubicBezTo>
                    <a:pt x="149" y="131"/>
                    <a:pt x="149" y="130"/>
                    <a:pt x="149" y="130"/>
                  </a:cubicBezTo>
                  <a:cubicBezTo>
                    <a:pt x="149" y="130"/>
                    <a:pt x="148" y="130"/>
                    <a:pt x="147" y="130"/>
                  </a:cubicBezTo>
                  <a:close/>
                  <a:moveTo>
                    <a:pt x="159" y="133"/>
                  </a:moveTo>
                  <a:cubicBezTo>
                    <a:pt x="160" y="134"/>
                    <a:pt x="162" y="134"/>
                    <a:pt x="163" y="134"/>
                  </a:cubicBezTo>
                  <a:lnTo>
                    <a:pt x="163" y="127"/>
                  </a:lnTo>
                  <a:cubicBezTo>
                    <a:pt x="161" y="127"/>
                    <a:pt x="160" y="127"/>
                    <a:pt x="160" y="128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56" y="131"/>
                    <a:pt x="155" y="132"/>
                    <a:pt x="156" y="133"/>
                  </a:cubicBezTo>
                  <a:cubicBezTo>
                    <a:pt x="157" y="133"/>
                    <a:pt x="158" y="133"/>
                    <a:pt x="159" y="133"/>
                  </a:cubicBezTo>
                  <a:close/>
                  <a:moveTo>
                    <a:pt x="186" y="145"/>
                  </a:moveTo>
                  <a:cubicBezTo>
                    <a:pt x="187" y="144"/>
                    <a:pt x="188" y="144"/>
                    <a:pt x="188" y="145"/>
                  </a:cubicBezTo>
                  <a:cubicBezTo>
                    <a:pt x="189" y="146"/>
                    <a:pt x="189" y="146"/>
                    <a:pt x="190" y="145"/>
                  </a:cubicBezTo>
                  <a:cubicBezTo>
                    <a:pt x="191" y="145"/>
                    <a:pt x="190" y="145"/>
                    <a:pt x="189" y="143"/>
                  </a:cubicBezTo>
                  <a:lnTo>
                    <a:pt x="186" y="143"/>
                  </a:lnTo>
                  <a:cubicBezTo>
                    <a:pt x="185" y="144"/>
                    <a:pt x="185" y="144"/>
                    <a:pt x="185" y="145"/>
                  </a:cubicBezTo>
                  <a:cubicBezTo>
                    <a:pt x="185" y="145"/>
                    <a:pt x="186" y="145"/>
                    <a:pt x="186" y="145"/>
                  </a:cubicBezTo>
                  <a:close/>
                  <a:moveTo>
                    <a:pt x="177" y="151"/>
                  </a:moveTo>
                  <a:cubicBezTo>
                    <a:pt x="176" y="151"/>
                    <a:pt x="176" y="152"/>
                    <a:pt x="176" y="152"/>
                  </a:cubicBezTo>
                  <a:cubicBezTo>
                    <a:pt x="177" y="152"/>
                    <a:pt x="179" y="152"/>
                    <a:pt x="181" y="152"/>
                  </a:cubicBezTo>
                  <a:lnTo>
                    <a:pt x="179" y="151"/>
                  </a:lnTo>
                  <a:cubicBezTo>
                    <a:pt x="179" y="148"/>
                    <a:pt x="178" y="148"/>
                    <a:pt x="177" y="151"/>
                  </a:cubicBezTo>
                  <a:close/>
                  <a:moveTo>
                    <a:pt x="176" y="136"/>
                  </a:moveTo>
                  <a:cubicBezTo>
                    <a:pt x="176" y="135"/>
                    <a:pt x="175" y="134"/>
                    <a:pt x="175" y="134"/>
                  </a:cubicBezTo>
                  <a:lnTo>
                    <a:pt x="174" y="133"/>
                  </a:lnTo>
                  <a:lnTo>
                    <a:pt x="172" y="136"/>
                  </a:lnTo>
                  <a:lnTo>
                    <a:pt x="176" y="136"/>
                  </a:lnTo>
                  <a:close/>
                  <a:moveTo>
                    <a:pt x="21" y="125"/>
                  </a:moveTo>
                  <a:cubicBezTo>
                    <a:pt x="20" y="124"/>
                    <a:pt x="19" y="124"/>
                    <a:pt x="18" y="126"/>
                  </a:cubicBezTo>
                  <a:lnTo>
                    <a:pt x="20" y="128"/>
                  </a:lnTo>
                  <a:cubicBezTo>
                    <a:pt x="21" y="130"/>
                    <a:pt x="22" y="131"/>
                    <a:pt x="23" y="131"/>
                  </a:cubicBezTo>
                  <a:cubicBezTo>
                    <a:pt x="24" y="132"/>
                    <a:pt x="25" y="131"/>
                    <a:pt x="24" y="130"/>
                  </a:cubicBezTo>
                  <a:cubicBezTo>
                    <a:pt x="23" y="130"/>
                    <a:pt x="22" y="130"/>
                    <a:pt x="22" y="129"/>
                  </a:cubicBezTo>
                  <a:cubicBezTo>
                    <a:pt x="22" y="128"/>
                    <a:pt x="22" y="128"/>
                    <a:pt x="22" y="127"/>
                  </a:cubicBezTo>
                  <a:cubicBezTo>
                    <a:pt x="22" y="127"/>
                    <a:pt x="22" y="127"/>
                    <a:pt x="22" y="126"/>
                  </a:cubicBezTo>
                  <a:cubicBezTo>
                    <a:pt x="23" y="126"/>
                    <a:pt x="22" y="125"/>
                    <a:pt x="21" y="1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9"/>
            <p:cNvSpPr>
              <a:spLocks/>
            </p:cNvSpPr>
            <p:nvPr/>
          </p:nvSpPr>
          <p:spPr bwMode="auto">
            <a:xfrm>
              <a:off x="6904900" y="4132894"/>
              <a:ext cx="217555" cy="82151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101" y="12"/>
                </a:cxn>
                <a:cxn ang="0">
                  <a:pos x="126" y="39"/>
                </a:cxn>
                <a:cxn ang="0">
                  <a:pos x="57" y="45"/>
                </a:cxn>
                <a:cxn ang="0">
                  <a:pos x="0" y="39"/>
                </a:cxn>
                <a:cxn ang="0">
                  <a:pos x="30" y="10"/>
                </a:cxn>
                <a:cxn ang="0">
                  <a:pos x="66" y="1"/>
                </a:cxn>
              </a:cxnLst>
              <a:rect l="0" t="0" r="r" b="b"/>
              <a:pathLst>
                <a:path w="126" h="46">
                  <a:moveTo>
                    <a:pt x="66" y="1"/>
                  </a:moveTo>
                  <a:cubicBezTo>
                    <a:pt x="78" y="1"/>
                    <a:pt x="90" y="5"/>
                    <a:pt x="101" y="12"/>
                  </a:cubicBezTo>
                  <a:cubicBezTo>
                    <a:pt x="112" y="18"/>
                    <a:pt x="120" y="28"/>
                    <a:pt x="126" y="39"/>
                  </a:cubicBezTo>
                  <a:cubicBezTo>
                    <a:pt x="99" y="44"/>
                    <a:pt x="76" y="46"/>
                    <a:pt x="57" y="45"/>
                  </a:cubicBezTo>
                  <a:cubicBezTo>
                    <a:pt x="46" y="45"/>
                    <a:pt x="26" y="43"/>
                    <a:pt x="0" y="39"/>
                  </a:cubicBezTo>
                  <a:cubicBezTo>
                    <a:pt x="8" y="26"/>
                    <a:pt x="18" y="16"/>
                    <a:pt x="30" y="10"/>
                  </a:cubicBezTo>
                  <a:cubicBezTo>
                    <a:pt x="41" y="3"/>
                    <a:pt x="53" y="0"/>
                    <a:pt x="66" y="1"/>
                  </a:cubicBezTo>
                  <a:close/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0"/>
            <p:cNvSpPr>
              <a:spLocks/>
            </p:cNvSpPr>
            <p:nvPr/>
          </p:nvSpPr>
          <p:spPr bwMode="auto">
            <a:xfrm>
              <a:off x="6763317" y="3998952"/>
              <a:ext cx="505901" cy="21430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0" y="106"/>
                </a:cxn>
                <a:cxn ang="0">
                  <a:pos x="143" y="120"/>
                </a:cxn>
                <a:cxn ang="0">
                  <a:pos x="150" y="120"/>
                </a:cxn>
                <a:cxn ang="0">
                  <a:pos x="229" y="107"/>
                </a:cxn>
                <a:cxn ang="0">
                  <a:pos x="293" y="8"/>
                </a:cxn>
                <a:cxn ang="0">
                  <a:pos x="293" y="0"/>
                </a:cxn>
              </a:cxnLst>
              <a:rect l="0" t="0" r="r" b="b"/>
              <a:pathLst>
                <a:path w="293" h="120">
                  <a:moveTo>
                    <a:pt x="0" y="34"/>
                  </a:moveTo>
                  <a:cubicBezTo>
                    <a:pt x="10" y="68"/>
                    <a:pt x="30" y="93"/>
                    <a:pt x="60" y="106"/>
                  </a:cubicBezTo>
                  <a:cubicBezTo>
                    <a:pt x="81" y="115"/>
                    <a:pt x="108" y="120"/>
                    <a:pt x="143" y="120"/>
                  </a:cubicBezTo>
                  <a:lnTo>
                    <a:pt x="150" y="120"/>
                  </a:lnTo>
                  <a:cubicBezTo>
                    <a:pt x="184" y="120"/>
                    <a:pt x="210" y="116"/>
                    <a:pt x="229" y="107"/>
                  </a:cubicBezTo>
                  <a:cubicBezTo>
                    <a:pt x="265" y="89"/>
                    <a:pt x="286" y="57"/>
                    <a:pt x="293" y="8"/>
                  </a:cubicBezTo>
                  <a:lnTo>
                    <a:pt x="293" y="0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6754684" y="3573910"/>
              <a:ext cx="514534" cy="433972"/>
            </a:xfrm>
            <a:custGeom>
              <a:avLst/>
              <a:gdLst/>
              <a:ahLst/>
              <a:cxnLst>
                <a:cxn ang="0">
                  <a:pos x="298" y="238"/>
                </a:cxn>
                <a:cxn ang="0">
                  <a:pos x="298" y="22"/>
                </a:cxn>
                <a:cxn ang="0">
                  <a:pos x="155" y="1"/>
                </a:cxn>
                <a:cxn ang="0">
                  <a:pos x="0" y="24"/>
                </a:cxn>
                <a:cxn ang="0">
                  <a:pos x="0" y="243"/>
                </a:cxn>
              </a:cxnLst>
              <a:rect l="0" t="0" r="r" b="b"/>
              <a:pathLst>
                <a:path w="298" h="243">
                  <a:moveTo>
                    <a:pt x="298" y="238"/>
                  </a:moveTo>
                  <a:lnTo>
                    <a:pt x="298" y="22"/>
                  </a:lnTo>
                  <a:cubicBezTo>
                    <a:pt x="248" y="8"/>
                    <a:pt x="200" y="1"/>
                    <a:pt x="155" y="1"/>
                  </a:cubicBezTo>
                  <a:cubicBezTo>
                    <a:pt x="105" y="0"/>
                    <a:pt x="54" y="8"/>
                    <a:pt x="0" y="24"/>
                  </a:cubicBezTo>
                  <a:lnTo>
                    <a:pt x="0" y="24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6754684" y="4007882"/>
              <a:ext cx="8633" cy="517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5" y="29"/>
                </a:cxn>
              </a:cxnLst>
              <a:rect l="0" t="0" r="r" b="b"/>
              <a:pathLst>
                <a:path w="5" h="29">
                  <a:moveTo>
                    <a:pt x="0" y="0"/>
                  </a:moveTo>
                  <a:lnTo>
                    <a:pt x="0" y="3"/>
                  </a:lnTo>
                  <a:cubicBezTo>
                    <a:pt x="1" y="12"/>
                    <a:pt x="2" y="21"/>
                    <a:pt x="5" y="29"/>
                  </a:cubicBezTo>
                </a:path>
              </a:pathLst>
            </a:cu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43"/>
            <p:cNvSpPr>
              <a:spLocks noChangeShapeType="1"/>
            </p:cNvSpPr>
            <p:nvPr/>
          </p:nvSpPr>
          <p:spPr bwMode="auto">
            <a:xfrm>
              <a:off x="6763317" y="4059672"/>
              <a:ext cx="153669" cy="125012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44"/>
            <p:cNvSpPr>
              <a:spLocks noChangeShapeType="1"/>
            </p:cNvSpPr>
            <p:nvPr/>
          </p:nvSpPr>
          <p:spPr bwMode="auto">
            <a:xfrm flipH="1">
              <a:off x="7110368" y="4045385"/>
              <a:ext cx="151943" cy="137514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45"/>
            <p:cNvSpPr>
              <a:spLocks noChangeShapeType="1"/>
            </p:cNvSpPr>
            <p:nvPr/>
          </p:nvSpPr>
          <p:spPr bwMode="auto">
            <a:xfrm flipH="1">
              <a:off x="7101735" y="3998952"/>
              <a:ext cx="167482" cy="175017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46"/>
            <p:cNvSpPr>
              <a:spLocks noChangeShapeType="1"/>
            </p:cNvSpPr>
            <p:nvPr/>
          </p:nvSpPr>
          <p:spPr bwMode="auto">
            <a:xfrm flipH="1">
              <a:off x="7091376" y="3950733"/>
              <a:ext cx="174389" cy="216093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47"/>
            <p:cNvSpPr>
              <a:spLocks noChangeShapeType="1"/>
            </p:cNvSpPr>
            <p:nvPr/>
          </p:nvSpPr>
          <p:spPr bwMode="auto">
            <a:xfrm flipH="1">
              <a:off x="7084469" y="3882869"/>
              <a:ext cx="183022" cy="275027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48"/>
            <p:cNvSpPr>
              <a:spLocks noChangeShapeType="1"/>
            </p:cNvSpPr>
            <p:nvPr/>
          </p:nvSpPr>
          <p:spPr bwMode="auto">
            <a:xfrm flipH="1">
              <a:off x="7075836" y="3816791"/>
              <a:ext cx="188202" cy="335748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49"/>
            <p:cNvSpPr>
              <a:spLocks noChangeShapeType="1"/>
            </p:cNvSpPr>
            <p:nvPr/>
          </p:nvSpPr>
          <p:spPr bwMode="auto">
            <a:xfrm flipV="1">
              <a:off x="7065476" y="3790003"/>
              <a:ext cx="158849" cy="358964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50"/>
            <p:cNvSpPr>
              <a:spLocks noChangeShapeType="1"/>
            </p:cNvSpPr>
            <p:nvPr/>
          </p:nvSpPr>
          <p:spPr bwMode="auto">
            <a:xfrm flipV="1">
              <a:off x="7055116" y="3766786"/>
              <a:ext cx="131223" cy="375037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51"/>
            <p:cNvSpPr>
              <a:spLocks noChangeShapeType="1"/>
            </p:cNvSpPr>
            <p:nvPr/>
          </p:nvSpPr>
          <p:spPr bwMode="auto">
            <a:xfrm flipV="1">
              <a:off x="7043030" y="3750713"/>
              <a:ext cx="101871" cy="391110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52"/>
            <p:cNvSpPr>
              <a:spLocks noChangeShapeType="1"/>
            </p:cNvSpPr>
            <p:nvPr/>
          </p:nvSpPr>
          <p:spPr bwMode="auto">
            <a:xfrm flipV="1">
              <a:off x="7034397" y="3736426"/>
              <a:ext cx="65612" cy="401826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53"/>
            <p:cNvSpPr>
              <a:spLocks noChangeShapeType="1"/>
            </p:cNvSpPr>
            <p:nvPr/>
          </p:nvSpPr>
          <p:spPr bwMode="auto">
            <a:xfrm flipV="1">
              <a:off x="7022311" y="3729283"/>
              <a:ext cx="34532" cy="407183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54"/>
            <p:cNvSpPr>
              <a:spLocks noChangeShapeType="1"/>
            </p:cNvSpPr>
            <p:nvPr/>
          </p:nvSpPr>
          <p:spPr bwMode="auto">
            <a:xfrm>
              <a:off x="7011951" y="3727497"/>
              <a:ext cx="288" cy="407183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55"/>
            <p:cNvSpPr>
              <a:spLocks noChangeShapeType="1"/>
            </p:cNvSpPr>
            <p:nvPr/>
          </p:nvSpPr>
          <p:spPr bwMode="auto">
            <a:xfrm>
              <a:off x="6961879" y="3731068"/>
              <a:ext cx="39712" cy="407183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56"/>
            <p:cNvSpPr>
              <a:spLocks noChangeShapeType="1"/>
            </p:cNvSpPr>
            <p:nvPr/>
          </p:nvSpPr>
          <p:spPr bwMode="auto">
            <a:xfrm>
              <a:off x="6918713" y="3741784"/>
              <a:ext cx="72518" cy="394682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57"/>
            <p:cNvSpPr>
              <a:spLocks noChangeShapeType="1"/>
            </p:cNvSpPr>
            <p:nvPr/>
          </p:nvSpPr>
          <p:spPr bwMode="auto">
            <a:xfrm>
              <a:off x="6872094" y="3754285"/>
              <a:ext cx="110504" cy="387538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58"/>
            <p:cNvSpPr>
              <a:spLocks noChangeShapeType="1"/>
            </p:cNvSpPr>
            <p:nvPr/>
          </p:nvSpPr>
          <p:spPr bwMode="auto">
            <a:xfrm>
              <a:off x="6832382" y="3772144"/>
              <a:ext cx="138130" cy="371465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59"/>
            <p:cNvSpPr>
              <a:spLocks noChangeShapeType="1"/>
            </p:cNvSpPr>
            <p:nvPr/>
          </p:nvSpPr>
          <p:spPr bwMode="auto">
            <a:xfrm>
              <a:off x="6789216" y="3793575"/>
              <a:ext cx="170936" cy="353606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60"/>
            <p:cNvSpPr>
              <a:spLocks noChangeShapeType="1"/>
            </p:cNvSpPr>
            <p:nvPr/>
          </p:nvSpPr>
          <p:spPr bwMode="auto">
            <a:xfrm>
              <a:off x="6754684" y="3818577"/>
              <a:ext cx="196835" cy="333962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61"/>
            <p:cNvSpPr>
              <a:spLocks noChangeShapeType="1"/>
            </p:cNvSpPr>
            <p:nvPr/>
          </p:nvSpPr>
          <p:spPr bwMode="auto">
            <a:xfrm>
              <a:off x="6754684" y="3893585"/>
              <a:ext cx="188202" cy="264312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62"/>
            <p:cNvSpPr>
              <a:spLocks noChangeShapeType="1"/>
            </p:cNvSpPr>
            <p:nvPr/>
          </p:nvSpPr>
          <p:spPr bwMode="auto">
            <a:xfrm>
              <a:off x="6756411" y="3956091"/>
              <a:ext cx="177842" cy="210735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63"/>
            <p:cNvSpPr>
              <a:spLocks noChangeShapeType="1"/>
            </p:cNvSpPr>
            <p:nvPr/>
          </p:nvSpPr>
          <p:spPr bwMode="auto">
            <a:xfrm>
              <a:off x="6754684" y="4007882"/>
              <a:ext cx="170936" cy="1660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6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96" y="6084348"/>
            <a:ext cx="1483220" cy="312492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1800045" y="4990336"/>
            <a:ext cx="93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SBS</a:t>
            </a:r>
            <a:endParaRPr lang="es-ES_tradnl" sz="24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8" y="1752605"/>
            <a:ext cx="50292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69107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05" grpId="0" animBg="1"/>
      <p:bldP spid="1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de-DE" dirty="0">
                <a:latin typeface="Calibri" pitchFamily="34" charset="0"/>
              </a:rPr>
              <a:t>Desafíos a la hora de aplicar </a:t>
            </a:r>
            <a:r>
              <a:rPr lang="es-ES_tradnl" altLang="de-DE" dirty="0" smtClean="0">
                <a:latin typeface="Calibri" pitchFamily="34" charset="0"/>
              </a:rPr>
              <a:t>SBR (cont.)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27195"/>
            <a:ext cx="4648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9700" y="4929198"/>
            <a:ext cx="63246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69107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de-DE" smtClean="0">
                <a:latin typeface="Calibri" pitchFamily="34" charset="0"/>
              </a:rPr>
              <a:t>Impacto de la crisis en los modelos de SBR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Algunos interrogantes</a:t>
            </a:r>
            <a:endParaRPr lang="es-ES"/>
          </a:p>
        </p:txBody>
      </p:sp>
      <p:sp>
        <p:nvSpPr>
          <p:cNvPr id="60" name="TextBox 4"/>
          <p:cNvSpPr txBox="1">
            <a:spLocks noChangeArrowheads="1"/>
          </p:cNvSpPr>
          <p:nvPr/>
        </p:nvSpPr>
        <p:spPr bwMode="auto">
          <a:xfrm>
            <a:off x="3214678" y="3714752"/>
            <a:ext cx="2598598" cy="138499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2000" b="1" i="1" dirty="0" smtClean="0"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 crisis financiera</a:t>
            </a:r>
            <a:br>
              <a:rPr lang="es-ES" sz="2000" b="1" i="1" dirty="0" smtClean="0"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es-ES" sz="2000" b="1" i="1" dirty="0" smtClean="0"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internacional ha abierto</a:t>
            </a:r>
            <a:br>
              <a:rPr lang="es-ES" sz="2000" b="1" i="1" dirty="0" smtClean="0"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es-ES" sz="2000" b="1" i="1" dirty="0" smtClean="0"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algunos interrogantes</a:t>
            </a:r>
            <a:br>
              <a:rPr lang="es-ES" sz="2000" b="1" i="1" dirty="0" smtClean="0"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es-ES" sz="2000" b="1" i="1" dirty="0" smtClean="0"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sobre la SBR y</a:t>
            </a:r>
            <a:br>
              <a:rPr lang="es-ES" sz="2000" b="1" i="1" dirty="0" smtClean="0"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es-ES" sz="2000" b="1" i="1" dirty="0" smtClean="0"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Basilea II</a:t>
            </a:r>
            <a:endParaRPr lang="es-ES" sz="2000" b="1" i="1" dirty="0">
              <a:solidFill>
                <a:schemeClr val="accent3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3133015" y="1420868"/>
            <a:ext cx="2995145" cy="2090038"/>
            <a:chOff x="3318260" y="2164517"/>
            <a:chExt cx="2941520" cy="1751924"/>
          </a:xfrm>
        </p:grpSpPr>
        <p:sp>
          <p:nvSpPr>
            <p:cNvPr id="57348" name="Freeform 4"/>
            <p:cNvSpPr>
              <a:spLocks/>
            </p:cNvSpPr>
            <p:nvPr/>
          </p:nvSpPr>
          <p:spPr bwMode="auto">
            <a:xfrm flipH="1">
              <a:off x="3318260" y="2223509"/>
              <a:ext cx="2479675" cy="1597025"/>
            </a:xfrm>
            <a:custGeom>
              <a:avLst/>
              <a:gdLst/>
              <a:ahLst/>
              <a:cxnLst>
                <a:cxn ang="0">
                  <a:pos x="0" y="913"/>
                </a:cxn>
                <a:cxn ang="0">
                  <a:pos x="1060" y="913"/>
                </a:cxn>
                <a:cxn ang="0">
                  <a:pos x="530" y="0"/>
                </a:cxn>
              </a:cxnLst>
              <a:rect l="0" t="0" r="r" b="b"/>
              <a:pathLst>
                <a:path w="1060" h="913">
                  <a:moveTo>
                    <a:pt x="0" y="913"/>
                  </a:moveTo>
                  <a:lnTo>
                    <a:pt x="1060" y="913"/>
                  </a:lnTo>
                  <a:lnTo>
                    <a:pt x="530" y="0"/>
                  </a:lnTo>
                </a:path>
              </a:pathLst>
            </a:custGeom>
            <a:noFill/>
            <a:ln w="28575" cmpd="sng">
              <a:solidFill>
                <a:schemeClr val="accent1"/>
              </a:solidFill>
              <a:prstDash val="solid"/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22" name="Picture 26"/>
            <p:cNvPicPr>
              <a:picLocks noChangeAspect="1" noChangeArrowheads="1"/>
            </p:cNvPicPr>
            <p:nvPr/>
          </p:nvPicPr>
          <p:blipFill>
            <a:blip r:embed="rId3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539379" y="2632307"/>
              <a:ext cx="70295" cy="2497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40 Grupo"/>
            <p:cNvGrpSpPr/>
            <p:nvPr/>
          </p:nvGrpSpPr>
          <p:grpSpPr>
            <a:xfrm>
              <a:off x="4406236" y="2164517"/>
              <a:ext cx="251722" cy="276331"/>
              <a:chOff x="261691" y="2586968"/>
              <a:chExt cx="282200" cy="309789"/>
            </a:xfrm>
          </p:grpSpPr>
          <p:grpSp>
            <p:nvGrpSpPr>
              <p:cNvPr id="42" name="113 Grupo"/>
              <p:cNvGrpSpPr>
                <a:grpSpLocks/>
              </p:cNvGrpSpPr>
              <p:nvPr/>
            </p:nvGrpSpPr>
            <p:grpSpPr bwMode="auto">
              <a:xfrm>
                <a:off x="261691" y="2586968"/>
                <a:ext cx="282200" cy="282209"/>
                <a:chOff x="404899" y="1583847"/>
                <a:chExt cx="211052" cy="211766"/>
              </a:xfrm>
            </p:grpSpPr>
            <p:sp>
              <p:nvSpPr>
                <p:cNvPr id="44" name="28 Rectángulo"/>
                <p:cNvSpPr>
                  <a:spLocks noChangeArrowheads="1"/>
                </p:cNvSpPr>
                <p:nvPr/>
              </p:nvSpPr>
              <p:spPr bwMode="auto">
                <a:xfrm flipH="1">
                  <a:off x="404899" y="1583852"/>
                  <a:ext cx="211052" cy="211761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  <a:spcAft>
                      <a:spcPct val="50000"/>
                    </a:spcAft>
                    <a:defRPr/>
                  </a:pPr>
                  <a:endParaRPr lang="es-ES" b="1" dirty="0">
                    <a:latin typeface="Calibri" pitchFamily="34" charset="0"/>
                  </a:endParaRPr>
                </a:p>
              </p:txBody>
            </p:sp>
            <p:sp>
              <p:nvSpPr>
                <p:cNvPr id="45" name="28 Rectángulo"/>
                <p:cNvSpPr>
                  <a:spLocks noChangeArrowheads="1"/>
                </p:cNvSpPr>
                <p:nvPr/>
              </p:nvSpPr>
              <p:spPr bwMode="auto">
                <a:xfrm flipH="1">
                  <a:off x="405063" y="1583850"/>
                  <a:ext cx="210723" cy="131731"/>
                </a:xfrm>
                <a:prstGeom prst="round2SameRect">
                  <a:avLst>
                    <a:gd name="adj1" fmla="val 25386"/>
                    <a:gd name="adj2" fmla="val 0"/>
                  </a:avLst>
                </a:prstGeom>
                <a:gradFill>
                  <a:gsLst>
                    <a:gs pos="83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75000"/>
                      </a:schemeClr>
                    </a:gs>
                  </a:gsLst>
                  <a:lin ang="16200000" scaled="0"/>
                </a:gradFill>
                <a:ln w="12700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  <a:spcAft>
                      <a:spcPct val="50000"/>
                    </a:spcAft>
                    <a:defRPr/>
                  </a:pPr>
                  <a:endParaRPr lang="es-ES" b="1" dirty="0">
                    <a:latin typeface="Calibri" pitchFamily="34" charset="0"/>
                  </a:endParaRPr>
                </a:p>
              </p:txBody>
            </p:sp>
            <p:sp>
              <p:nvSpPr>
                <p:cNvPr id="46" name="45 Forma libre"/>
                <p:cNvSpPr/>
                <p:nvPr/>
              </p:nvSpPr>
              <p:spPr bwMode="auto">
                <a:xfrm>
                  <a:off x="404899" y="1583847"/>
                  <a:ext cx="211052" cy="138520"/>
                </a:xfrm>
                <a:custGeom>
                  <a:avLst/>
                  <a:gdLst>
                    <a:gd name="connsiteX0" fmla="*/ 110454 w 2851200"/>
                    <a:gd name="connsiteY0" fmla="*/ 0 h 309811"/>
                    <a:gd name="connsiteX1" fmla="*/ 2740746 w 2851200"/>
                    <a:gd name="connsiteY1" fmla="*/ 0 h 309811"/>
                    <a:gd name="connsiteX2" fmla="*/ 2818849 w 2851200"/>
                    <a:gd name="connsiteY2" fmla="*/ 32351 h 309811"/>
                    <a:gd name="connsiteX3" fmla="*/ 2851200 w 2851200"/>
                    <a:gd name="connsiteY3" fmla="*/ 110454 h 309811"/>
                    <a:gd name="connsiteX4" fmla="*/ 2851200 w 2851200"/>
                    <a:gd name="connsiteY4" fmla="*/ 309811 h 309811"/>
                    <a:gd name="connsiteX5" fmla="*/ 2851200 w 2851200"/>
                    <a:gd name="connsiteY5" fmla="*/ 309811 h 309811"/>
                    <a:gd name="connsiteX6" fmla="*/ 2851200 w 2851200"/>
                    <a:gd name="connsiteY6" fmla="*/ 309811 h 309811"/>
                    <a:gd name="connsiteX7" fmla="*/ 0 w 2851200"/>
                    <a:gd name="connsiteY7" fmla="*/ 309811 h 309811"/>
                    <a:gd name="connsiteX8" fmla="*/ 0 w 2851200"/>
                    <a:gd name="connsiteY8" fmla="*/ 309811 h 309811"/>
                    <a:gd name="connsiteX9" fmla="*/ 0 w 2851200"/>
                    <a:gd name="connsiteY9" fmla="*/ 309811 h 309811"/>
                    <a:gd name="connsiteX10" fmla="*/ 0 w 2851200"/>
                    <a:gd name="connsiteY10" fmla="*/ 110454 h 309811"/>
                    <a:gd name="connsiteX11" fmla="*/ 32351 w 2851200"/>
                    <a:gd name="connsiteY11" fmla="*/ 32351 h 309811"/>
                    <a:gd name="connsiteX12" fmla="*/ 110454 w 2851200"/>
                    <a:gd name="connsiteY12" fmla="*/ 0 h 309811"/>
                    <a:gd name="connsiteX0" fmla="*/ 110454 w 2851200"/>
                    <a:gd name="connsiteY0" fmla="*/ 0 h 309811"/>
                    <a:gd name="connsiteX1" fmla="*/ 2740746 w 2851200"/>
                    <a:gd name="connsiteY1" fmla="*/ 0 h 309811"/>
                    <a:gd name="connsiteX2" fmla="*/ 2818849 w 2851200"/>
                    <a:gd name="connsiteY2" fmla="*/ 32351 h 309811"/>
                    <a:gd name="connsiteX3" fmla="*/ 2851200 w 2851200"/>
                    <a:gd name="connsiteY3" fmla="*/ 110454 h 309811"/>
                    <a:gd name="connsiteX4" fmla="*/ 2851200 w 2851200"/>
                    <a:gd name="connsiteY4" fmla="*/ 309811 h 309811"/>
                    <a:gd name="connsiteX5" fmla="*/ 2851200 w 2851200"/>
                    <a:gd name="connsiteY5" fmla="*/ 309811 h 309811"/>
                    <a:gd name="connsiteX6" fmla="*/ 2851200 w 2851200"/>
                    <a:gd name="connsiteY6" fmla="*/ 309811 h 309811"/>
                    <a:gd name="connsiteX7" fmla="*/ 2830887 w 2851200"/>
                    <a:gd name="connsiteY7" fmla="*/ 308645 h 309811"/>
                    <a:gd name="connsiteX8" fmla="*/ 0 w 2851200"/>
                    <a:gd name="connsiteY8" fmla="*/ 309811 h 309811"/>
                    <a:gd name="connsiteX9" fmla="*/ 0 w 2851200"/>
                    <a:gd name="connsiteY9" fmla="*/ 309811 h 309811"/>
                    <a:gd name="connsiteX10" fmla="*/ 0 w 2851200"/>
                    <a:gd name="connsiteY10" fmla="*/ 309811 h 309811"/>
                    <a:gd name="connsiteX11" fmla="*/ 0 w 2851200"/>
                    <a:gd name="connsiteY11" fmla="*/ 110454 h 309811"/>
                    <a:gd name="connsiteX12" fmla="*/ 32351 w 2851200"/>
                    <a:gd name="connsiteY12" fmla="*/ 32351 h 309811"/>
                    <a:gd name="connsiteX13" fmla="*/ 110454 w 2851200"/>
                    <a:gd name="connsiteY13" fmla="*/ 0 h 309811"/>
                    <a:gd name="connsiteX0" fmla="*/ 110454 w 2851200"/>
                    <a:gd name="connsiteY0" fmla="*/ 0 h 418993"/>
                    <a:gd name="connsiteX1" fmla="*/ 2740746 w 2851200"/>
                    <a:gd name="connsiteY1" fmla="*/ 0 h 418993"/>
                    <a:gd name="connsiteX2" fmla="*/ 2818849 w 2851200"/>
                    <a:gd name="connsiteY2" fmla="*/ 32351 h 418993"/>
                    <a:gd name="connsiteX3" fmla="*/ 2851200 w 2851200"/>
                    <a:gd name="connsiteY3" fmla="*/ 110454 h 418993"/>
                    <a:gd name="connsiteX4" fmla="*/ 2851200 w 2851200"/>
                    <a:gd name="connsiteY4" fmla="*/ 309811 h 418993"/>
                    <a:gd name="connsiteX5" fmla="*/ 2851200 w 2851200"/>
                    <a:gd name="connsiteY5" fmla="*/ 309811 h 418993"/>
                    <a:gd name="connsiteX6" fmla="*/ 2851200 w 2851200"/>
                    <a:gd name="connsiteY6" fmla="*/ 309811 h 418993"/>
                    <a:gd name="connsiteX7" fmla="*/ 2830887 w 2851200"/>
                    <a:gd name="connsiteY7" fmla="*/ 308645 h 418993"/>
                    <a:gd name="connsiteX8" fmla="*/ 0 w 2851200"/>
                    <a:gd name="connsiteY8" fmla="*/ 309811 h 418993"/>
                    <a:gd name="connsiteX9" fmla="*/ 0 w 2851200"/>
                    <a:gd name="connsiteY9" fmla="*/ 309811 h 418993"/>
                    <a:gd name="connsiteX10" fmla="*/ 0 w 2851200"/>
                    <a:gd name="connsiteY10" fmla="*/ 309811 h 418993"/>
                    <a:gd name="connsiteX11" fmla="*/ 0 w 2851200"/>
                    <a:gd name="connsiteY11" fmla="*/ 110454 h 418993"/>
                    <a:gd name="connsiteX12" fmla="*/ 32351 w 2851200"/>
                    <a:gd name="connsiteY12" fmla="*/ 32351 h 418993"/>
                    <a:gd name="connsiteX13" fmla="*/ 110454 w 2851200"/>
                    <a:gd name="connsiteY13" fmla="*/ 0 h 418993"/>
                    <a:gd name="connsiteX0" fmla="*/ 110454 w 2851200"/>
                    <a:gd name="connsiteY0" fmla="*/ 0 h 418993"/>
                    <a:gd name="connsiteX1" fmla="*/ 2740746 w 2851200"/>
                    <a:gd name="connsiteY1" fmla="*/ 0 h 418993"/>
                    <a:gd name="connsiteX2" fmla="*/ 2818849 w 2851200"/>
                    <a:gd name="connsiteY2" fmla="*/ 32351 h 418993"/>
                    <a:gd name="connsiteX3" fmla="*/ 2851200 w 2851200"/>
                    <a:gd name="connsiteY3" fmla="*/ 110454 h 418993"/>
                    <a:gd name="connsiteX4" fmla="*/ 2851200 w 2851200"/>
                    <a:gd name="connsiteY4" fmla="*/ 309811 h 418993"/>
                    <a:gd name="connsiteX5" fmla="*/ 2851200 w 2851200"/>
                    <a:gd name="connsiteY5" fmla="*/ 309811 h 418993"/>
                    <a:gd name="connsiteX6" fmla="*/ 2851200 w 2851200"/>
                    <a:gd name="connsiteY6" fmla="*/ 309811 h 418993"/>
                    <a:gd name="connsiteX7" fmla="*/ 2830887 w 2851200"/>
                    <a:gd name="connsiteY7" fmla="*/ 308645 h 418993"/>
                    <a:gd name="connsiteX8" fmla="*/ 0 w 2851200"/>
                    <a:gd name="connsiteY8" fmla="*/ 309811 h 418993"/>
                    <a:gd name="connsiteX9" fmla="*/ 0 w 2851200"/>
                    <a:gd name="connsiteY9" fmla="*/ 309811 h 418993"/>
                    <a:gd name="connsiteX10" fmla="*/ 0 w 2851200"/>
                    <a:gd name="connsiteY10" fmla="*/ 309811 h 418993"/>
                    <a:gd name="connsiteX11" fmla="*/ 0 w 2851200"/>
                    <a:gd name="connsiteY11" fmla="*/ 110454 h 418993"/>
                    <a:gd name="connsiteX12" fmla="*/ 32351 w 2851200"/>
                    <a:gd name="connsiteY12" fmla="*/ 32351 h 418993"/>
                    <a:gd name="connsiteX13" fmla="*/ 110454 w 2851200"/>
                    <a:gd name="connsiteY13" fmla="*/ 0 h 41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51200" h="418993">
                      <a:moveTo>
                        <a:pt x="110454" y="0"/>
                      </a:moveTo>
                      <a:lnTo>
                        <a:pt x="2740746" y="0"/>
                      </a:lnTo>
                      <a:cubicBezTo>
                        <a:pt x="2770040" y="0"/>
                        <a:pt x="2798135" y="11637"/>
                        <a:pt x="2818849" y="32351"/>
                      </a:cubicBezTo>
                      <a:cubicBezTo>
                        <a:pt x="2839563" y="53065"/>
                        <a:pt x="2851200" y="81160"/>
                        <a:pt x="2851200" y="110454"/>
                      </a:cubicBezTo>
                      <a:lnTo>
                        <a:pt x="2851200" y="309811"/>
                      </a:lnTo>
                      <a:lnTo>
                        <a:pt x="2851200" y="309811"/>
                      </a:lnTo>
                      <a:lnTo>
                        <a:pt x="2851200" y="309811"/>
                      </a:lnTo>
                      <a:lnTo>
                        <a:pt x="2830887" y="308645"/>
                      </a:lnTo>
                      <a:cubicBezTo>
                        <a:pt x="1912881" y="418993"/>
                        <a:pt x="959206" y="406681"/>
                        <a:pt x="0" y="309811"/>
                      </a:cubicBezTo>
                      <a:lnTo>
                        <a:pt x="0" y="309811"/>
                      </a:lnTo>
                      <a:lnTo>
                        <a:pt x="0" y="309811"/>
                      </a:lnTo>
                      <a:lnTo>
                        <a:pt x="0" y="110454"/>
                      </a:lnTo>
                      <a:cubicBezTo>
                        <a:pt x="0" y="81160"/>
                        <a:pt x="11637" y="53065"/>
                        <a:pt x="32351" y="32351"/>
                      </a:cubicBezTo>
                      <a:cubicBezTo>
                        <a:pt x="53065" y="11637"/>
                        <a:pt x="81160" y="0"/>
                        <a:pt x="110454" y="0"/>
                      </a:cubicBez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b="1" dirty="0">
                    <a:latin typeface="Calibri" pitchFamily="34" charset="0"/>
                    <a:cs typeface="Helvetica" pitchFamily="34" charset="0"/>
                  </a:endParaRPr>
                </a:p>
              </p:txBody>
            </p:sp>
          </p:grpSp>
          <p:sp>
            <p:nvSpPr>
              <p:cNvPr id="43" name="42 Rectángulo"/>
              <p:cNvSpPr/>
              <p:nvPr/>
            </p:nvSpPr>
            <p:spPr>
              <a:xfrm>
                <a:off x="348289" y="2617273"/>
                <a:ext cx="109004" cy="27948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lvl="0">
                  <a:lnSpc>
                    <a:spcPct val="90000"/>
                  </a:lnSpc>
                </a:pPr>
                <a:r>
                  <a:rPr lang="es-AR" b="1" dirty="0" smtClean="0">
                    <a:solidFill>
                      <a:schemeClr val="bg1"/>
                    </a:solidFill>
                    <a:latin typeface="Calibri" pitchFamily="34" charset="0"/>
                    <a:cs typeface="Helvetica" pitchFamily="34" charset="0"/>
                  </a:rPr>
                  <a:t>1</a:t>
                </a:r>
                <a:endParaRPr lang="en-US" b="1" dirty="0">
                  <a:solidFill>
                    <a:schemeClr val="bg1"/>
                  </a:solidFill>
                  <a:latin typeface="Calibri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61" name="TextBox 32"/>
            <p:cNvSpPr txBox="1">
              <a:spLocks noChangeArrowheads="1"/>
            </p:cNvSpPr>
            <p:nvPr/>
          </p:nvSpPr>
          <p:spPr bwMode="auto">
            <a:xfrm>
              <a:off x="4139952" y="2583291"/>
              <a:ext cx="2119828" cy="1238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233363" indent="-233363" eaLnBrk="1" hangingPunct="1">
                <a:buBlip>
                  <a:blip r:embed="rId4"/>
                </a:buBlip>
              </a:pPr>
              <a:r>
                <a:rPr lang="es-AR" dirty="0" smtClean="0">
                  <a:latin typeface="+mj-lt"/>
                </a:rPr>
                <a:t>¿ Hasta dónde se puede confiar en los modelos internos de las entidades?</a:t>
              </a:r>
            </a:p>
          </p:txBody>
        </p:sp>
      </p:grpSp>
      <p:grpSp>
        <p:nvGrpSpPr>
          <p:cNvPr id="68" name="67 Grupo"/>
          <p:cNvGrpSpPr/>
          <p:nvPr/>
        </p:nvGrpSpPr>
        <p:grpSpPr>
          <a:xfrm>
            <a:off x="4932050" y="3835176"/>
            <a:ext cx="3640478" cy="2278274"/>
            <a:chOff x="5117294" y="4212885"/>
            <a:chExt cx="2942774" cy="1808402"/>
          </a:xfrm>
        </p:grpSpPr>
        <p:sp>
          <p:nvSpPr>
            <p:cNvPr id="57351" name="Freeform 7"/>
            <p:cNvSpPr>
              <a:spLocks/>
            </p:cNvSpPr>
            <p:nvPr/>
          </p:nvSpPr>
          <p:spPr bwMode="auto">
            <a:xfrm flipH="1">
              <a:off x="5117294" y="4335132"/>
              <a:ext cx="2659062" cy="1592262"/>
            </a:xfrm>
            <a:custGeom>
              <a:avLst/>
              <a:gdLst/>
              <a:ahLst/>
              <a:cxnLst>
                <a:cxn ang="0">
                  <a:pos x="0" y="1303"/>
                </a:cxn>
                <a:cxn ang="0">
                  <a:pos x="2178" y="1304"/>
                </a:cxn>
                <a:cxn ang="0">
                  <a:pos x="1157" y="0"/>
                </a:cxn>
                <a:cxn ang="0">
                  <a:pos x="957" y="1"/>
                </a:cxn>
              </a:cxnLst>
              <a:rect l="0" t="0" r="r" b="b"/>
              <a:pathLst>
                <a:path w="2178" h="1304">
                  <a:moveTo>
                    <a:pt x="0" y="1303"/>
                  </a:moveTo>
                  <a:lnTo>
                    <a:pt x="2178" y="1304"/>
                  </a:lnTo>
                  <a:lnTo>
                    <a:pt x="1157" y="0"/>
                  </a:lnTo>
                  <a:lnTo>
                    <a:pt x="957" y="1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8" name="Picture 26"/>
            <p:cNvPicPr>
              <a:picLocks noChangeAspect="1" noChangeArrowheads="1"/>
            </p:cNvPicPr>
            <p:nvPr/>
          </p:nvPicPr>
          <p:blipFill>
            <a:blip r:embed="rId3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405081" y="4737153"/>
              <a:ext cx="70295" cy="2497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" name="46 Grupo"/>
            <p:cNvGrpSpPr/>
            <p:nvPr/>
          </p:nvGrpSpPr>
          <p:grpSpPr>
            <a:xfrm>
              <a:off x="6604783" y="4212885"/>
              <a:ext cx="251722" cy="276331"/>
              <a:chOff x="261691" y="2586968"/>
              <a:chExt cx="282200" cy="309789"/>
            </a:xfrm>
          </p:grpSpPr>
          <p:grpSp>
            <p:nvGrpSpPr>
              <p:cNvPr id="48" name="113 Grupo"/>
              <p:cNvGrpSpPr>
                <a:grpSpLocks/>
              </p:cNvGrpSpPr>
              <p:nvPr/>
            </p:nvGrpSpPr>
            <p:grpSpPr bwMode="auto">
              <a:xfrm>
                <a:off x="261691" y="2586968"/>
                <a:ext cx="282200" cy="282209"/>
                <a:chOff x="404899" y="1583847"/>
                <a:chExt cx="211052" cy="211766"/>
              </a:xfrm>
            </p:grpSpPr>
            <p:sp>
              <p:nvSpPr>
                <p:cNvPr id="50" name="28 Rectángulo"/>
                <p:cNvSpPr>
                  <a:spLocks noChangeArrowheads="1"/>
                </p:cNvSpPr>
                <p:nvPr/>
              </p:nvSpPr>
              <p:spPr bwMode="auto">
                <a:xfrm flipH="1">
                  <a:off x="404899" y="1583852"/>
                  <a:ext cx="211052" cy="211761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  <a:spcAft>
                      <a:spcPct val="50000"/>
                    </a:spcAft>
                    <a:defRPr/>
                  </a:pPr>
                  <a:endParaRPr lang="es-ES" b="1" dirty="0">
                    <a:latin typeface="Calibri" pitchFamily="34" charset="0"/>
                  </a:endParaRPr>
                </a:p>
              </p:txBody>
            </p:sp>
            <p:sp>
              <p:nvSpPr>
                <p:cNvPr id="51" name="28 Rectángulo"/>
                <p:cNvSpPr>
                  <a:spLocks noChangeArrowheads="1"/>
                </p:cNvSpPr>
                <p:nvPr/>
              </p:nvSpPr>
              <p:spPr bwMode="auto">
                <a:xfrm flipH="1">
                  <a:off x="405063" y="1583850"/>
                  <a:ext cx="210723" cy="131731"/>
                </a:xfrm>
                <a:prstGeom prst="round2SameRect">
                  <a:avLst>
                    <a:gd name="adj1" fmla="val 25386"/>
                    <a:gd name="adj2" fmla="val 0"/>
                  </a:avLst>
                </a:prstGeom>
                <a:gradFill>
                  <a:gsLst>
                    <a:gs pos="83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75000"/>
                      </a:schemeClr>
                    </a:gs>
                  </a:gsLst>
                  <a:lin ang="16200000" scaled="0"/>
                </a:gradFill>
                <a:ln w="12700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  <a:spcAft>
                      <a:spcPct val="50000"/>
                    </a:spcAft>
                    <a:defRPr/>
                  </a:pPr>
                  <a:endParaRPr lang="es-ES" b="1" dirty="0">
                    <a:latin typeface="Calibri" pitchFamily="34" charset="0"/>
                  </a:endParaRPr>
                </a:p>
              </p:txBody>
            </p:sp>
            <p:sp>
              <p:nvSpPr>
                <p:cNvPr id="52" name="51 Forma libre"/>
                <p:cNvSpPr/>
                <p:nvPr/>
              </p:nvSpPr>
              <p:spPr bwMode="auto">
                <a:xfrm>
                  <a:off x="404899" y="1583847"/>
                  <a:ext cx="211052" cy="138520"/>
                </a:xfrm>
                <a:custGeom>
                  <a:avLst/>
                  <a:gdLst>
                    <a:gd name="connsiteX0" fmla="*/ 110454 w 2851200"/>
                    <a:gd name="connsiteY0" fmla="*/ 0 h 309811"/>
                    <a:gd name="connsiteX1" fmla="*/ 2740746 w 2851200"/>
                    <a:gd name="connsiteY1" fmla="*/ 0 h 309811"/>
                    <a:gd name="connsiteX2" fmla="*/ 2818849 w 2851200"/>
                    <a:gd name="connsiteY2" fmla="*/ 32351 h 309811"/>
                    <a:gd name="connsiteX3" fmla="*/ 2851200 w 2851200"/>
                    <a:gd name="connsiteY3" fmla="*/ 110454 h 309811"/>
                    <a:gd name="connsiteX4" fmla="*/ 2851200 w 2851200"/>
                    <a:gd name="connsiteY4" fmla="*/ 309811 h 309811"/>
                    <a:gd name="connsiteX5" fmla="*/ 2851200 w 2851200"/>
                    <a:gd name="connsiteY5" fmla="*/ 309811 h 309811"/>
                    <a:gd name="connsiteX6" fmla="*/ 2851200 w 2851200"/>
                    <a:gd name="connsiteY6" fmla="*/ 309811 h 309811"/>
                    <a:gd name="connsiteX7" fmla="*/ 0 w 2851200"/>
                    <a:gd name="connsiteY7" fmla="*/ 309811 h 309811"/>
                    <a:gd name="connsiteX8" fmla="*/ 0 w 2851200"/>
                    <a:gd name="connsiteY8" fmla="*/ 309811 h 309811"/>
                    <a:gd name="connsiteX9" fmla="*/ 0 w 2851200"/>
                    <a:gd name="connsiteY9" fmla="*/ 309811 h 309811"/>
                    <a:gd name="connsiteX10" fmla="*/ 0 w 2851200"/>
                    <a:gd name="connsiteY10" fmla="*/ 110454 h 309811"/>
                    <a:gd name="connsiteX11" fmla="*/ 32351 w 2851200"/>
                    <a:gd name="connsiteY11" fmla="*/ 32351 h 309811"/>
                    <a:gd name="connsiteX12" fmla="*/ 110454 w 2851200"/>
                    <a:gd name="connsiteY12" fmla="*/ 0 h 309811"/>
                    <a:gd name="connsiteX0" fmla="*/ 110454 w 2851200"/>
                    <a:gd name="connsiteY0" fmla="*/ 0 h 309811"/>
                    <a:gd name="connsiteX1" fmla="*/ 2740746 w 2851200"/>
                    <a:gd name="connsiteY1" fmla="*/ 0 h 309811"/>
                    <a:gd name="connsiteX2" fmla="*/ 2818849 w 2851200"/>
                    <a:gd name="connsiteY2" fmla="*/ 32351 h 309811"/>
                    <a:gd name="connsiteX3" fmla="*/ 2851200 w 2851200"/>
                    <a:gd name="connsiteY3" fmla="*/ 110454 h 309811"/>
                    <a:gd name="connsiteX4" fmla="*/ 2851200 w 2851200"/>
                    <a:gd name="connsiteY4" fmla="*/ 309811 h 309811"/>
                    <a:gd name="connsiteX5" fmla="*/ 2851200 w 2851200"/>
                    <a:gd name="connsiteY5" fmla="*/ 309811 h 309811"/>
                    <a:gd name="connsiteX6" fmla="*/ 2851200 w 2851200"/>
                    <a:gd name="connsiteY6" fmla="*/ 309811 h 309811"/>
                    <a:gd name="connsiteX7" fmla="*/ 2830887 w 2851200"/>
                    <a:gd name="connsiteY7" fmla="*/ 308645 h 309811"/>
                    <a:gd name="connsiteX8" fmla="*/ 0 w 2851200"/>
                    <a:gd name="connsiteY8" fmla="*/ 309811 h 309811"/>
                    <a:gd name="connsiteX9" fmla="*/ 0 w 2851200"/>
                    <a:gd name="connsiteY9" fmla="*/ 309811 h 309811"/>
                    <a:gd name="connsiteX10" fmla="*/ 0 w 2851200"/>
                    <a:gd name="connsiteY10" fmla="*/ 309811 h 309811"/>
                    <a:gd name="connsiteX11" fmla="*/ 0 w 2851200"/>
                    <a:gd name="connsiteY11" fmla="*/ 110454 h 309811"/>
                    <a:gd name="connsiteX12" fmla="*/ 32351 w 2851200"/>
                    <a:gd name="connsiteY12" fmla="*/ 32351 h 309811"/>
                    <a:gd name="connsiteX13" fmla="*/ 110454 w 2851200"/>
                    <a:gd name="connsiteY13" fmla="*/ 0 h 309811"/>
                    <a:gd name="connsiteX0" fmla="*/ 110454 w 2851200"/>
                    <a:gd name="connsiteY0" fmla="*/ 0 h 418993"/>
                    <a:gd name="connsiteX1" fmla="*/ 2740746 w 2851200"/>
                    <a:gd name="connsiteY1" fmla="*/ 0 h 418993"/>
                    <a:gd name="connsiteX2" fmla="*/ 2818849 w 2851200"/>
                    <a:gd name="connsiteY2" fmla="*/ 32351 h 418993"/>
                    <a:gd name="connsiteX3" fmla="*/ 2851200 w 2851200"/>
                    <a:gd name="connsiteY3" fmla="*/ 110454 h 418993"/>
                    <a:gd name="connsiteX4" fmla="*/ 2851200 w 2851200"/>
                    <a:gd name="connsiteY4" fmla="*/ 309811 h 418993"/>
                    <a:gd name="connsiteX5" fmla="*/ 2851200 w 2851200"/>
                    <a:gd name="connsiteY5" fmla="*/ 309811 h 418993"/>
                    <a:gd name="connsiteX6" fmla="*/ 2851200 w 2851200"/>
                    <a:gd name="connsiteY6" fmla="*/ 309811 h 418993"/>
                    <a:gd name="connsiteX7" fmla="*/ 2830887 w 2851200"/>
                    <a:gd name="connsiteY7" fmla="*/ 308645 h 418993"/>
                    <a:gd name="connsiteX8" fmla="*/ 0 w 2851200"/>
                    <a:gd name="connsiteY8" fmla="*/ 309811 h 418993"/>
                    <a:gd name="connsiteX9" fmla="*/ 0 w 2851200"/>
                    <a:gd name="connsiteY9" fmla="*/ 309811 h 418993"/>
                    <a:gd name="connsiteX10" fmla="*/ 0 w 2851200"/>
                    <a:gd name="connsiteY10" fmla="*/ 309811 h 418993"/>
                    <a:gd name="connsiteX11" fmla="*/ 0 w 2851200"/>
                    <a:gd name="connsiteY11" fmla="*/ 110454 h 418993"/>
                    <a:gd name="connsiteX12" fmla="*/ 32351 w 2851200"/>
                    <a:gd name="connsiteY12" fmla="*/ 32351 h 418993"/>
                    <a:gd name="connsiteX13" fmla="*/ 110454 w 2851200"/>
                    <a:gd name="connsiteY13" fmla="*/ 0 h 418993"/>
                    <a:gd name="connsiteX0" fmla="*/ 110454 w 2851200"/>
                    <a:gd name="connsiteY0" fmla="*/ 0 h 418993"/>
                    <a:gd name="connsiteX1" fmla="*/ 2740746 w 2851200"/>
                    <a:gd name="connsiteY1" fmla="*/ 0 h 418993"/>
                    <a:gd name="connsiteX2" fmla="*/ 2818849 w 2851200"/>
                    <a:gd name="connsiteY2" fmla="*/ 32351 h 418993"/>
                    <a:gd name="connsiteX3" fmla="*/ 2851200 w 2851200"/>
                    <a:gd name="connsiteY3" fmla="*/ 110454 h 418993"/>
                    <a:gd name="connsiteX4" fmla="*/ 2851200 w 2851200"/>
                    <a:gd name="connsiteY4" fmla="*/ 309811 h 418993"/>
                    <a:gd name="connsiteX5" fmla="*/ 2851200 w 2851200"/>
                    <a:gd name="connsiteY5" fmla="*/ 309811 h 418993"/>
                    <a:gd name="connsiteX6" fmla="*/ 2851200 w 2851200"/>
                    <a:gd name="connsiteY6" fmla="*/ 309811 h 418993"/>
                    <a:gd name="connsiteX7" fmla="*/ 2830887 w 2851200"/>
                    <a:gd name="connsiteY7" fmla="*/ 308645 h 418993"/>
                    <a:gd name="connsiteX8" fmla="*/ 0 w 2851200"/>
                    <a:gd name="connsiteY8" fmla="*/ 309811 h 418993"/>
                    <a:gd name="connsiteX9" fmla="*/ 0 w 2851200"/>
                    <a:gd name="connsiteY9" fmla="*/ 309811 h 418993"/>
                    <a:gd name="connsiteX10" fmla="*/ 0 w 2851200"/>
                    <a:gd name="connsiteY10" fmla="*/ 309811 h 418993"/>
                    <a:gd name="connsiteX11" fmla="*/ 0 w 2851200"/>
                    <a:gd name="connsiteY11" fmla="*/ 110454 h 418993"/>
                    <a:gd name="connsiteX12" fmla="*/ 32351 w 2851200"/>
                    <a:gd name="connsiteY12" fmla="*/ 32351 h 418993"/>
                    <a:gd name="connsiteX13" fmla="*/ 110454 w 2851200"/>
                    <a:gd name="connsiteY13" fmla="*/ 0 h 41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51200" h="418993">
                      <a:moveTo>
                        <a:pt x="110454" y="0"/>
                      </a:moveTo>
                      <a:lnTo>
                        <a:pt x="2740746" y="0"/>
                      </a:lnTo>
                      <a:cubicBezTo>
                        <a:pt x="2770040" y="0"/>
                        <a:pt x="2798135" y="11637"/>
                        <a:pt x="2818849" y="32351"/>
                      </a:cubicBezTo>
                      <a:cubicBezTo>
                        <a:pt x="2839563" y="53065"/>
                        <a:pt x="2851200" y="81160"/>
                        <a:pt x="2851200" y="110454"/>
                      </a:cubicBezTo>
                      <a:lnTo>
                        <a:pt x="2851200" y="309811"/>
                      </a:lnTo>
                      <a:lnTo>
                        <a:pt x="2851200" y="309811"/>
                      </a:lnTo>
                      <a:lnTo>
                        <a:pt x="2851200" y="309811"/>
                      </a:lnTo>
                      <a:lnTo>
                        <a:pt x="2830887" y="308645"/>
                      </a:lnTo>
                      <a:cubicBezTo>
                        <a:pt x="1912881" y="418993"/>
                        <a:pt x="959206" y="406681"/>
                        <a:pt x="0" y="309811"/>
                      </a:cubicBezTo>
                      <a:lnTo>
                        <a:pt x="0" y="309811"/>
                      </a:lnTo>
                      <a:lnTo>
                        <a:pt x="0" y="309811"/>
                      </a:lnTo>
                      <a:lnTo>
                        <a:pt x="0" y="110454"/>
                      </a:lnTo>
                      <a:cubicBezTo>
                        <a:pt x="0" y="81160"/>
                        <a:pt x="11637" y="53065"/>
                        <a:pt x="32351" y="32351"/>
                      </a:cubicBezTo>
                      <a:cubicBezTo>
                        <a:pt x="53065" y="11637"/>
                        <a:pt x="81160" y="0"/>
                        <a:pt x="110454" y="0"/>
                      </a:cubicBez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b="1" dirty="0">
                    <a:latin typeface="Calibri" pitchFamily="34" charset="0"/>
                    <a:cs typeface="Helvetica" pitchFamily="34" charset="0"/>
                  </a:endParaRPr>
                </a:p>
              </p:txBody>
            </p:sp>
          </p:grpSp>
          <p:sp>
            <p:nvSpPr>
              <p:cNvPr id="49" name="48 Rectángulo"/>
              <p:cNvSpPr/>
              <p:nvPr/>
            </p:nvSpPr>
            <p:spPr>
              <a:xfrm>
                <a:off x="348289" y="2617273"/>
                <a:ext cx="109004" cy="27948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lvl="0">
                  <a:lnSpc>
                    <a:spcPct val="90000"/>
                  </a:lnSpc>
                </a:pPr>
                <a:r>
                  <a:rPr lang="es-AR" b="1" dirty="0" smtClean="0">
                    <a:solidFill>
                      <a:schemeClr val="bg1"/>
                    </a:solidFill>
                    <a:latin typeface="Calibri" pitchFamily="34" charset="0"/>
                    <a:cs typeface="Helvetica" pitchFamily="34" charset="0"/>
                  </a:rPr>
                  <a:t>2</a:t>
                </a:r>
                <a:endParaRPr lang="en-US" b="1" dirty="0">
                  <a:solidFill>
                    <a:schemeClr val="bg1"/>
                  </a:solidFill>
                  <a:latin typeface="Calibri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62" name="TextBox 32"/>
            <p:cNvSpPr txBox="1">
              <a:spLocks noChangeArrowheads="1"/>
            </p:cNvSpPr>
            <p:nvPr/>
          </p:nvSpPr>
          <p:spPr bwMode="auto">
            <a:xfrm>
              <a:off x="6084168" y="4517746"/>
              <a:ext cx="1975900" cy="1172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233363" indent="-233363" eaLnBrk="1" hangingPunct="1">
                <a:buBlip>
                  <a:blip r:embed="rId4"/>
                </a:buBlip>
              </a:pPr>
              <a:r>
                <a:rPr lang="es-AR" dirty="0" smtClean="0">
                  <a:latin typeface="+mj-lt"/>
                </a:rPr>
                <a:t>¿</a:t>
              </a:r>
              <a:r>
                <a:rPr lang="es-AR" dirty="0" smtClean="0"/>
                <a:t> </a:t>
              </a:r>
              <a:r>
                <a:rPr lang="es-AR" dirty="0" smtClean="0">
                  <a:latin typeface="+mj-lt"/>
                </a:rPr>
                <a:t>Hasta dónde se puede confiar en las calificaciones de las empresas especializadas?</a:t>
              </a:r>
            </a:p>
          </p:txBody>
        </p:sp>
      </p:grpSp>
      <p:grpSp>
        <p:nvGrpSpPr>
          <p:cNvPr id="69" name="68 Grupo"/>
          <p:cNvGrpSpPr/>
          <p:nvPr/>
        </p:nvGrpSpPr>
        <p:grpSpPr>
          <a:xfrm>
            <a:off x="714348" y="3835176"/>
            <a:ext cx="3583889" cy="2594220"/>
            <a:chOff x="899592" y="4212885"/>
            <a:chExt cx="3127115" cy="2059187"/>
          </a:xfrm>
        </p:grpSpPr>
        <p:sp>
          <p:nvSpPr>
            <p:cNvPr id="57354" name="Freeform 10"/>
            <p:cNvSpPr>
              <a:spLocks/>
            </p:cNvSpPr>
            <p:nvPr/>
          </p:nvSpPr>
          <p:spPr bwMode="auto">
            <a:xfrm>
              <a:off x="1367644" y="4335132"/>
              <a:ext cx="2659063" cy="1592262"/>
            </a:xfrm>
            <a:custGeom>
              <a:avLst/>
              <a:gdLst/>
              <a:ahLst/>
              <a:cxnLst>
                <a:cxn ang="0">
                  <a:pos x="0" y="1303"/>
                </a:cxn>
                <a:cxn ang="0">
                  <a:pos x="2178" y="1304"/>
                </a:cxn>
                <a:cxn ang="0">
                  <a:pos x="1157" y="0"/>
                </a:cxn>
                <a:cxn ang="0">
                  <a:pos x="957" y="1"/>
                </a:cxn>
              </a:cxnLst>
              <a:rect l="0" t="0" r="r" b="b"/>
              <a:pathLst>
                <a:path w="2178" h="1304">
                  <a:moveTo>
                    <a:pt x="0" y="1303"/>
                  </a:moveTo>
                  <a:lnTo>
                    <a:pt x="2178" y="1304"/>
                  </a:lnTo>
                  <a:lnTo>
                    <a:pt x="1157" y="0"/>
                  </a:lnTo>
                  <a:lnTo>
                    <a:pt x="957" y="1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20" name="Picture 26"/>
            <p:cNvPicPr>
              <a:picLocks noChangeAspect="1" noChangeArrowheads="1"/>
            </p:cNvPicPr>
            <p:nvPr/>
          </p:nvPicPr>
          <p:blipFill>
            <a:blip r:embed="rId3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675796" y="4737153"/>
              <a:ext cx="70295" cy="2497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3" name="52 Grupo"/>
            <p:cNvGrpSpPr/>
            <p:nvPr/>
          </p:nvGrpSpPr>
          <p:grpSpPr>
            <a:xfrm>
              <a:off x="2291575" y="4212885"/>
              <a:ext cx="251722" cy="276331"/>
              <a:chOff x="261691" y="2586968"/>
              <a:chExt cx="282200" cy="309789"/>
            </a:xfrm>
          </p:grpSpPr>
          <p:grpSp>
            <p:nvGrpSpPr>
              <p:cNvPr id="54" name="113 Grupo"/>
              <p:cNvGrpSpPr>
                <a:grpSpLocks/>
              </p:cNvGrpSpPr>
              <p:nvPr/>
            </p:nvGrpSpPr>
            <p:grpSpPr bwMode="auto">
              <a:xfrm>
                <a:off x="261691" y="2586968"/>
                <a:ext cx="282200" cy="282209"/>
                <a:chOff x="404899" y="1583847"/>
                <a:chExt cx="211052" cy="211766"/>
              </a:xfrm>
            </p:grpSpPr>
            <p:sp>
              <p:nvSpPr>
                <p:cNvPr id="56" name="28 Rectángulo"/>
                <p:cNvSpPr>
                  <a:spLocks noChangeArrowheads="1"/>
                </p:cNvSpPr>
                <p:nvPr/>
              </p:nvSpPr>
              <p:spPr bwMode="auto">
                <a:xfrm flipH="1">
                  <a:off x="404899" y="1583852"/>
                  <a:ext cx="211052" cy="211761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  <a:spcAft>
                      <a:spcPct val="50000"/>
                    </a:spcAft>
                    <a:defRPr/>
                  </a:pPr>
                  <a:endParaRPr lang="es-ES" b="1" dirty="0">
                    <a:latin typeface="Calibri" pitchFamily="34" charset="0"/>
                  </a:endParaRPr>
                </a:p>
              </p:txBody>
            </p:sp>
            <p:sp>
              <p:nvSpPr>
                <p:cNvPr id="57" name="28 Rectángulo"/>
                <p:cNvSpPr>
                  <a:spLocks noChangeArrowheads="1"/>
                </p:cNvSpPr>
                <p:nvPr/>
              </p:nvSpPr>
              <p:spPr bwMode="auto">
                <a:xfrm flipH="1">
                  <a:off x="405063" y="1583850"/>
                  <a:ext cx="210723" cy="131731"/>
                </a:xfrm>
                <a:prstGeom prst="round2SameRect">
                  <a:avLst>
                    <a:gd name="adj1" fmla="val 25386"/>
                    <a:gd name="adj2" fmla="val 0"/>
                  </a:avLst>
                </a:prstGeom>
                <a:gradFill>
                  <a:gsLst>
                    <a:gs pos="83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75000"/>
                      </a:schemeClr>
                    </a:gs>
                  </a:gsLst>
                  <a:lin ang="16200000" scaled="0"/>
                </a:gradFill>
                <a:ln w="12700" algn="ctr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50000"/>
                    </a:spcBef>
                    <a:spcAft>
                      <a:spcPct val="50000"/>
                    </a:spcAft>
                    <a:defRPr/>
                  </a:pPr>
                  <a:endParaRPr lang="es-ES" b="1" dirty="0">
                    <a:latin typeface="Calibri" pitchFamily="34" charset="0"/>
                  </a:endParaRPr>
                </a:p>
              </p:txBody>
            </p:sp>
            <p:sp>
              <p:nvSpPr>
                <p:cNvPr id="58" name="57 Forma libre"/>
                <p:cNvSpPr/>
                <p:nvPr/>
              </p:nvSpPr>
              <p:spPr bwMode="auto">
                <a:xfrm>
                  <a:off x="404899" y="1583847"/>
                  <a:ext cx="211052" cy="138520"/>
                </a:xfrm>
                <a:custGeom>
                  <a:avLst/>
                  <a:gdLst>
                    <a:gd name="connsiteX0" fmla="*/ 110454 w 2851200"/>
                    <a:gd name="connsiteY0" fmla="*/ 0 h 309811"/>
                    <a:gd name="connsiteX1" fmla="*/ 2740746 w 2851200"/>
                    <a:gd name="connsiteY1" fmla="*/ 0 h 309811"/>
                    <a:gd name="connsiteX2" fmla="*/ 2818849 w 2851200"/>
                    <a:gd name="connsiteY2" fmla="*/ 32351 h 309811"/>
                    <a:gd name="connsiteX3" fmla="*/ 2851200 w 2851200"/>
                    <a:gd name="connsiteY3" fmla="*/ 110454 h 309811"/>
                    <a:gd name="connsiteX4" fmla="*/ 2851200 w 2851200"/>
                    <a:gd name="connsiteY4" fmla="*/ 309811 h 309811"/>
                    <a:gd name="connsiteX5" fmla="*/ 2851200 w 2851200"/>
                    <a:gd name="connsiteY5" fmla="*/ 309811 h 309811"/>
                    <a:gd name="connsiteX6" fmla="*/ 2851200 w 2851200"/>
                    <a:gd name="connsiteY6" fmla="*/ 309811 h 309811"/>
                    <a:gd name="connsiteX7" fmla="*/ 0 w 2851200"/>
                    <a:gd name="connsiteY7" fmla="*/ 309811 h 309811"/>
                    <a:gd name="connsiteX8" fmla="*/ 0 w 2851200"/>
                    <a:gd name="connsiteY8" fmla="*/ 309811 h 309811"/>
                    <a:gd name="connsiteX9" fmla="*/ 0 w 2851200"/>
                    <a:gd name="connsiteY9" fmla="*/ 309811 h 309811"/>
                    <a:gd name="connsiteX10" fmla="*/ 0 w 2851200"/>
                    <a:gd name="connsiteY10" fmla="*/ 110454 h 309811"/>
                    <a:gd name="connsiteX11" fmla="*/ 32351 w 2851200"/>
                    <a:gd name="connsiteY11" fmla="*/ 32351 h 309811"/>
                    <a:gd name="connsiteX12" fmla="*/ 110454 w 2851200"/>
                    <a:gd name="connsiteY12" fmla="*/ 0 h 309811"/>
                    <a:gd name="connsiteX0" fmla="*/ 110454 w 2851200"/>
                    <a:gd name="connsiteY0" fmla="*/ 0 h 309811"/>
                    <a:gd name="connsiteX1" fmla="*/ 2740746 w 2851200"/>
                    <a:gd name="connsiteY1" fmla="*/ 0 h 309811"/>
                    <a:gd name="connsiteX2" fmla="*/ 2818849 w 2851200"/>
                    <a:gd name="connsiteY2" fmla="*/ 32351 h 309811"/>
                    <a:gd name="connsiteX3" fmla="*/ 2851200 w 2851200"/>
                    <a:gd name="connsiteY3" fmla="*/ 110454 h 309811"/>
                    <a:gd name="connsiteX4" fmla="*/ 2851200 w 2851200"/>
                    <a:gd name="connsiteY4" fmla="*/ 309811 h 309811"/>
                    <a:gd name="connsiteX5" fmla="*/ 2851200 w 2851200"/>
                    <a:gd name="connsiteY5" fmla="*/ 309811 h 309811"/>
                    <a:gd name="connsiteX6" fmla="*/ 2851200 w 2851200"/>
                    <a:gd name="connsiteY6" fmla="*/ 309811 h 309811"/>
                    <a:gd name="connsiteX7" fmla="*/ 2830887 w 2851200"/>
                    <a:gd name="connsiteY7" fmla="*/ 308645 h 309811"/>
                    <a:gd name="connsiteX8" fmla="*/ 0 w 2851200"/>
                    <a:gd name="connsiteY8" fmla="*/ 309811 h 309811"/>
                    <a:gd name="connsiteX9" fmla="*/ 0 w 2851200"/>
                    <a:gd name="connsiteY9" fmla="*/ 309811 h 309811"/>
                    <a:gd name="connsiteX10" fmla="*/ 0 w 2851200"/>
                    <a:gd name="connsiteY10" fmla="*/ 309811 h 309811"/>
                    <a:gd name="connsiteX11" fmla="*/ 0 w 2851200"/>
                    <a:gd name="connsiteY11" fmla="*/ 110454 h 309811"/>
                    <a:gd name="connsiteX12" fmla="*/ 32351 w 2851200"/>
                    <a:gd name="connsiteY12" fmla="*/ 32351 h 309811"/>
                    <a:gd name="connsiteX13" fmla="*/ 110454 w 2851200"/>
                    <a:gd name="connsiteY13" fmla="*/ 0 h 309811"/>
                    <a:gd name="connsiteX0" fmla="*/ 110454 w 2851200"/>
                    <a:gd name="connsiteY0" fmla="*/ 0 h 418993"/>
                    <a:gd name="connsiteX1" fmla="*/ 2740746 w 2851200"/>
                    <a:gd name="connsiteY1" fmla="*/ 0 h 418993"/>
                    <a:gd name="connsiteX2" fmla="*/ 2818849 w 2851200"/>
                    <a:gd name="connsiteY2" fmla="*/ 32351 h 418993"/>
                    <a:gd name="connsiteX3" fmla="*/ 2851200 w 2851200"/>
                    <a:gd name="connsiteY3" fmla="*/ 110454 h 418993"/>
                    <a:gd name="connsiteX4" fmla="*/ 2851200 w 2851200"/>
                    <a:gd name="connsiteY4" fmla="*/ 309811 h 418993"/>
                    <a:gd name="connsiteX5" fmla="*/ 2851200 w 2851200"/>
                    <a:gd name="connsiteY5" fmla="*/ 309811 h 418993"/>
                    <a:gd name="connsiteX6" fmla="*/ 2851200 w 2851200"/>
                    <a:gd name="connsiteY6" fmla="*/ 309811 h 418993"/>
                    <a:gd name="connsiteX7" fmla="*/ 2830887 w 2851200"/>
                    <a:gd name="connsiteY7" fmla="*/ 308645 h 418993"/>
                    <a:gd name="connsiteX8" fmla="*/ 0 w 2851200"/>
                    <a:gd name="connsiteY8" fmla="*/ 309811 h 418993"/>
                    <a:gd name="connsiteX9" fmla="*/ 0 w 2851200"/>
                    <a:gd name="connsiteY9" fmla="*/ 309811 h 418993"/>
                    <a:gd name="connsiteX10" fmla="*/ 0 w 2851200"/>
                    <a:gd name="connsiteY10" fmla="*/ 309811 h 418993"/>
                    <a:gd name="connsiteX11" fmla="*/ 0 w 2851200"/>
                    <a:gd name="connsiteY11" fmla="*/ 110454 h 418993"/>
                    <a:gd name="connsiteX12" fmla="*/ 32351 w 2851200"/>
                    <a:gd name="connsiteY12" fmla="*/ 32351 h 418993"/>
                    <a:gd name="connsiteX13" fmla="*/ 110454 w 2851200"/>
                    <a:gd name="connsiteY13" fmla="*/ 0 h 418993"/>
                    <a:gd name="connsiteX0" fmla="*/ 110454 w 2851200"/>
                    <a:gd name="connsiteY0" fmla="*/ 0 h 418993"/>
                    <a:gd name="connsiteX1" fmla="*/ 2740746 w 2851200"/>
                    <a:gd name="connsiteY1" fmla="*/ 0 h 418993"/>
                    <a:gd name="connsiteX2" fmla="*/ 2818849 w 2851200"/>
                    <a:gd name="connsiteY2" fmla="*/ 32351 h 418993"/>
                    <a:gd name="connsiteX3" fmla="*/ 2851200 w 2851200"/>
                    <a:gd name="connsiteY3" fmla="*/ 110454 h 418993"/>
                    <a:gd name="connsiteX4" fmla="*/ 2851200 w 2851200"/>
                    <a:gd name="connsiteY4" fmla="*/ 309811 h 418993"/>
                    <a:gd name="connsiteX5" fmla="*/ 2851200 w 2851200"/>
                    <a:gd name="connsiteY5" fmla="*/ 309811 h 418993"/>
                    <a:gd name="connsiteX6" fmla="*/ 2851200 w 2851200"/>
                    <a:gd name="connsiteY6" fmla="*/ 309811 h 418993"/>
                    <a:gd name="connsiteX7" fmla="*/ 2830887 w 2851200"/>
                    <a:gd name="connsiteY7" fmla="*/ 308645 h 418993"/>
                    <a:gd name="connsiteX8" fmla="*/ 0 w 2851200"/>
                    <a:gd name="connsiteY8" fmla="*/ 309811 h 418993"/>
                    <a:gd name="connsiteX9" fmla="*/ 0 w 2851200"/>
                    <a:gd name="connsiteY9" fmla="*/ 309811 h 418993"/>
                    <a:gd name="connsiteX10" fmla="*/ 0 w 2851200"/>
                    <a:gd name="connsiteY10" fmla="*/ 309811 h 418993"/>
                    <a:gd name="connsiteX11" fmla="*/ 0 w 2851200"/>
                    <a:gd name="connsiteY11" fmla="*/ 110454 h 418993"/>
                    <a:gd name="connsiteX12" fmla="*/ 32351 w 2851200"/>
                    <a:gd name="connsiteY12" fmla="*/ 32351 h 418993"/>
                    <a:gd name="connsiteX13" fmla="*/ 110454 w 2851200"/>
                    <a:gd name="connsiteY13" fmla="*/ 0 h 41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51200" h="418993">
                      <a:moveTo>
                        <a:pt x="110454" y="0"/>
                      </a:moveTo>
                      <a:lnTo>
                        <a:pt x="2740746" y="0"/>
                      </a:lnTo>
                      <a:cubicBezTo>
                        <a:pt x="2770040" y="0"/>
                        <a:pt x="2798135" y="11637"/>
                        <a:pt x="2818849" y="32351"/>
                      </a:cubicBezTo>
                      <a:cubicBezTo>
                        <a:pt x="2839563" y="53065"/>
                        <a:pt x="2851200" y="81160"/>
                        <a:pt x="2851200" y="110454"/>
                      </a:cubicBezTo>
                      <a:lnTo>
                        <a:pt x="2851200" y="309811"/>
                      </a:lnTo>
                      <a:lnTo>
                        <a:pt x="2851200" y="309811"/>
                      </a:lnTo>
                      <a:lnTo>
                        <a:pt x="2851200" y="309811"/>
                      </a:lnTo>
                      <a:lnTo>
                        <a:pt x="2830887" y="308645"/>
                      </a:lnTo>
                      <a:cubicBezTo>
                        <a:pt x="1912881" y="418993"/>
                        <a:pt x="959206" y="406681"/>
                        <a:pt x="0" y="309811"/>
                      </a:cubicBezTo>
                      <a:lnTo>
                        <a:pt x="0" y="309811"/>
                      </a:lnTo>
                      <a:lnTo>
                        <a:pt x="0" y="309811"/>
                      </a:lnTo>
                      <a:lnTo>
                        <a:pt x="0" y="110454"/>
                      </a:lnTo>
                      <a:cubicBezTo>
                        <a:pt x="0" y="81160"/>
                        <a:pt x="11637" y="53065"/>
                        <a:pt x="32351" y="32351"/>
                      </a:cubicBezTo>
                      <a:cubicBezTo>
                        <a:pt x="53065" y="11637"/>
                        <a:pt x="81160" y="0"/>
                        <a:pt x="110454" y="0"/>
                      </a:cubicBez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b="1" dirty="0">
                    <a:latin typeface="Calibri" pitchFamily="34" charset="0"/>
                    <a:cs typeface="Helvetica" pitchFamily="34" charset="0"/>
                  </a:endParaRPr>
                </a:p>
              </p:txBody>
            </p:sp>
          </p:grpSp>
          <p:sp>
            <p:nvSpPr>
              <p:cNvPr id="55" name="54 Rectángulo"/>
              <p:cNvSpPr/>
              <p:nvPr/>
            </p:nvSpPr>
            <p:spPr>
              <a:xfrm>
                <a:off x="348289" y="2617273"/>
                <a:ext cx="109004" cy="27948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lvl="0">
                  <a:lnSpc>
                    <a:spcPct val="90000"/>
                  </a:lnSpc>
                </a:pPr>
                <a:r>
                  <a:rPr lang="es-AR" b="1" dirty="0" smtClean="0">
                    <a:solidFill>
                      <a:schemeClr val="bg1"/>
                    </a:solidFill>
                    <a:latin typeface="Calibri" pitchFamily="34" charset="0"/>
                    <a:cs typeface="Helvetica" pitchFamily="34" charset="0"/>
                  </a:rPr>
                  <a:t>3</a:t>
                </a:r>
                <a:endParaRPr lang="en-US" b="1" dirty="0">
                  <a:solidFill>
                    <a:schemeClr val="bg1"/>
                  </a:solidFill>
                  <a:latin typeface="Calibri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63" name="TextBox 32"/>
            <p:cNvSpPr txBox="1">
              <a:spLocks noChangeArrowheads="1"/>
            </p:cNvSpPr>
            <p:nvPr/>
          </p:nvSpPr>
          <p:spPr bwMode="auto">
            <a:xfrm>
              <a:off x="899592" y="4517746"/>
              <a:ext cx="2150973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233363" indent="-233363" eaLnBrk="1" hangingPunct="1">
                <a:buBlip>
                  <a:blip r:embed="rId4"/>
                </a:buBlip>
              </a:pPr>
              <a:r>
                <a:rPr lang="es-AR" dirty="0" smtClean="0">
                  <a:latin typeface="+mj-lt"/>
                </a:rPr>
                <a:t>Fijamos capital sobre activos de riesgo, pero ¿conocemos el riesgo de los activos?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090935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de-DE" dirty="0">
                <a:latin typeface="Calibri" pitchFamily="34" charset="0"/>
              </a:rPr>
              <a:t>Impacto de la crisis en los modelos de SBR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1420868"/>
            <a:ext cx="8629650" cy="263918"/>
          </a:xfrm>
        </p:spPr>
        <p:txBody>
          <a:bodyPr/>
          <a:lstStyle/>
          <a:p>
            <a:r>
              <a:rPr lang="es-ES" dirty="0"/>
              <a:t>Basilea III se basa en SBR pero…</a:t>
            </a:r>
            <a:endParaRPr lang="en-US" dirty="0"/>
          </a:p>
        </p:txBody>
      </p:sp>
      <p:grpSp>
        <p:nvGrpSpPr>
          <p:cNvPr id="130" name="129 Grupo"/>
          <p:cNvGrpSpPr/>
          <p:nvPr/>
        </p:nvGrpSpPr>
        <p:grpSpPr>
          <a:xfrm>
            <a:off x="323851" y="1765419"/>
            <a:ext cx="8136580" cy="1723859"/>
            <a:chOff x="323851" y="1765419"/>
            <a:chExt cx="8136580" cy="1723859"/>
          </a:xfrm>
        </p:grpSpPr>
        <p:pic>
          <p:nvPicPr>
            <p:cNvPr id="51" name="162 Imagen" descr="sombrita.png"/>
            <p:cNvPicPr>
              <a:picLocks noChangeAspect="1"/>
            </p:cNvPicPr>
            <p:nvPr/>
          </p:nvPicPr>
          <p:blipFill>
            <a:blip r:embed="rId3" cstate="print"/>
            <a:srcRect r="20552"/>
            <a:stretch>
              <a:fillRect/>
            </a:stretch>
          </p:blipFill>
          <p:spPr bwMode="auto">
            <a:xfrm>
              <a:off x="323851" y="1795515"/>
              <a:ext cx="167660" cy="169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26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tretch>
              <a:fillRect/>
            </a:stretch>
          </p:blipFill>
          <p:spPr bwMode="auto">
            <a:xfrm rot="5400000">
              <a:off x="3321997" y="-301283"/>
              <a:ext cx="79635" cy="4213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51 Redondear rectángulo de esquina del mismo lado"/>
            <p:cNvSpPr/>
            <p:nvPr/>
          </p:nvSpPr>
          <p:spPr>
            <a:xfrm flipV="1">
              <a:off x="488598" y="1834807"/>
              <a:ext cx="7971833" cy="916904"/>
            </a:xfrm>
            <a:prstGeom prst="round2SameRect">
              <a:avLst>
                <a:gd name="adj1" fmla="val 16667"/>
                <a:gd name="adj2" fmla="val 6701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53" name="Text Box 23"/>
            <p:cNvSpPr txBox="1">
              <a:spLocks noChangeArrowheads="1"/>
            </p:cNvSpPr>
            <p:nvPr/>
          </p:nvSpPr>
          <p:spPr bwMode="auto">
            <a:xfrm>
              <a:off x="776349" y="1963496"/>
              <a:ext cx="7324043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es-AR" dirty="0" smtClean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776349" y="2143116"/>
              <a:ext cx="73240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s-AR" sz="2000" dirty="0" smtClean="0">
                  <a:solidFill>
                    <a:schemeClr val="tx2"/>
                  </a:solidFill>
                  <a:latin typeface="+mj-lt"/>
                </a:rPr>
                <a:t>Propone colchones de capital adicional (de conservación y anticíclico)</a:t>
              </a:r>
            </a:p>
          </p:txBody>
        </p:sp>
        <p:sp>
          <p:nvSpPr>
            <p:cNvPr id="69" name="Freeform 55"/>
            <p:cNvSpPr>
              <a:spLocks/>
            </p:cNvSpPr>
            <p:nvPr/>
          </p:nvSpPr>
          <p:spPr bwMode="auto">
            <a:xfrm>
              <a:off x="654263" y="2233114"/>
              <a:ext cx="78778" cy="124316"/>
            </a:xfrm>
            <a:custGeom>
              <a:avLst/>
              <a:gdLst>
                <a:gd name="T0" fmla="*/ 528 w 108"/>
                <a:gd name="T1" fmla="*/ 351 h 166"/>
                <a:gd name="T2" fmla="*/ 219 w 108"/>
                <a:gd name="T3" fmla="*/ 43 h 166"/>
                <a:gd name="T4" fmla="*/ 135 w 108"/>
                <a:gd name="T5" fmla="*/ 0 h 166"/>
                <a:gd name="T6" fmla="*/ 34 w 108"/>
                <a:gd name="T7" fmla="*/ 43 h 166"/>
                <a:gd name="T8" fmla="*/ 0 w 108"/>
                <a:gd name="T9" fmla="*/ 142 h 166"/>
                <a:gd name="T10" fmla="*/ 34 w 108"/>
                <a:gd name="T11" fmla="*/ 243 h 166"/>
                <a:gd name="T12" fmla="*/ 243 w 108"/>
                <a:gd name="T13" fmla="*/ 446 h 166"/>
                <a:gd name="T14" fmla="*/ 34 w 108"/>
                <a:gd name="T15" fmla="*/ 654 h 166"/>
                <a:gd name="T16" fmla="*/ 0 w 108"/>
                <a:gd name="T17" fmla="*/ 752 h 166"/>
                <a:gd name="T18" fmla="*/ 34 w 108"/>
                <a:gd name="T19" fmla="*/ 849 h 166"/>
                <a:gd name="T20" fmla="*/ 135 w 108"/>
                <a:gd name="T21" fmla="*/ 894 h 166"/>
                <a:gd name="T22" fmla="*/ 219 w 108"/>
                <a:gd name="T23" fmla="*/ 849 h 166"/>
                <a:gd name="T24" fmla="*/ 528 w 108"/>
                <a:gd name="T25" fmla="*/ 544 h 166"/>
                <a:gd name="T26" fmla="*/ 566 w 108"/>
                <a:gd name="T27" fmla="*/ 446 h 166"/>
                <a:gd name="T28" fmla="*/ 528 w 108"/>
                <a:gd name="T29" fmla="*/ 351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66"/>
                <a:gd name="T47" fmla="*/ 108 w 108"/>
                <a:gd name="T48" fmla="*/ 166 h 1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66">
                  <a:moveTo>
                    <a:pt x="100" y="65"/>
                  </a:moveTo>
                  <a:lnTo>
                    <a:pt x="43" y="8"/>
                  </a:lnTo>
                  <a:cubicBezTo>
                    <a:pt x="38" y="3"/>
                    <a:pt x="32" y="0"/>
                    <a:pt x="25" y="0"/>
                  </a:cubicBezTo>
                  <a:cubicBezTo>
                    <a:pt x="18" y="0"/>
                    <a:pt x="12" y="3"/>
                    <a:pt x="7" y="8"/>
                  </a:cubicBezTo>
                  <a:cubicBezTo>
                    <a:pt x="2" y="13"/>
                    <a:pt x="0" y="19"/>
                    <a:pt x="0" y="26"/>
                  </a:cubicBezTo>
                  <a:cubicBezTo>
                    <a:pt x="0" y="33"/>
                    <a:pt x="2" y="39"/>
                    <a:pt x="7" y="44"/>
                  </a:cubicBezTo>
                  <a:lnTo>
                    <a:pt x="46" y="83"/>
                  </a:lnTo>
                  <a:lnTo>
                    <a:pt x="7" y="122"/>
                  </a:lnTo>
                  <a:cubicBezTo>
                    <a:pt x="2" y="127"/>
                    <a:pt x="0" y="133"/>
                    <a:pt x="0" y="140"/>
                  </a:cubicBezTo>
                  <a:cubicBezTo>
                    <a:pt x="0" y="147"/>
                    <a:pt x="2" y="153"/>
                    <a:pt x="7" y="158"/>
                  </a:cubicBezTo>
                  <a:cubicBezTo>
                    <a:pt x="12" y="163"/>
                    <a:pt x="18" y="166"/>
                    <a:pt x="25" y="166"/>
                  </a:cubicBezTo>
                  <a:cubicBezTo>
                    <a:pt x="32" y="166"/>
                    <a:pt x="38" y="163"/>
                    <a:pt x="43" y="158"/>
                  </a:cubicBezTo>
                  <a:lnTo>
                    <a:pt x="100" y="101"/>
                  </a:lnTo>
                  <a:cubicBezTo>
                    <a:pt x="105" y="96"/>
                    <a:pt x="108" y="90"/>
                    <a:pt x="108" y="83"/>
                  </a:cubicBezTo>
                  <a:cubicBezTo>
                    <a:pt x="108" y="76"/>
                    <a:pt x="105" y="70"/>
                    <a:pt x="100" y="6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09" name="108 Rectángulo"/>
          <p:cNvSpPr/>
          <p:nvPr/>
        </p:nvSpPr>
        <p:spPr>
          <a:xfrm>
            <a:off x="2591191" y="4809657"/>
            <a:ext cx="3858835" cy="10332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7" name="136 Grupo"/>
          <p:cNvGrpSpPr/>
          <p:nvPr/>
        </p:nvGrpSpPr>
        <p:grpSpPr>
          <a:xfrm>
            <a:off x="2976017" y="4244570"/>
            <a:ext cx="3141362" cy="567605"/>
            <a:chOff x="2670484" y="3947732"/>
            <a:chExt cx="3531890" cy="567605"/>
          </a:xfrm>
        </p:grpSpPr>
        <p:sp>
          <p:nvSpPr>
            <p:cNvPr id="118" name="Freeform 7"/>
            <p:cNvSpPr>
              <a:spLocks/>
            </p:cNvSpPr>
            <p:nvPr/>
          </p:nvSpPr>
          <p:spPr bwMode="auto">
            <a:xfrm>
              <a:off x="2670484" y="3947732"/>
              <a:ext cx="3531890" cy="567605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43" y="0"/>
                </a:cxn>
                <a:cxn ang="0">
                  <a:pos x="395" y="0"/>
                </a:cxn>
                <a:cxn ang="0">
                  <a:pos x="571" y="86"/>
                </a:cxn>
                <a:cxn ang="0">
                  <a:pos x="0" y="84"/>
                </a:cxn>
              </a:cxnLst>
              <a:rect l="0" t="0" r="r" b="b"/>
              <a:pathLst>
                <a:path w="571" h="86">
                  <a:moveTo>
                    <a:pt x="0" y="84"/>
                  </a:moveTo>
                  <a:cubicBezTo>
                    <a:pt x="14" y="55"/>
                    <a:pt x="27" y="25"/>
                    <a:pt x="43" y="0"/>
                  </a:cubicBezTo>
                  <a:lnTo>
                    <a:pt x="395" y="0"/>
                  </a:lnTo>
                  <a:cubicBezTo>
                    <a:pt x="481" y="36"/>
                    <a:pt x="557" y="74"/>
                    <a:pt x="571" y="86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4" name="123 Rectángulo"/>
            <p:cNvSpPr/>
            <p:nvPr/>
          </p:nvSpPr>
          <p:spPr>
            <a:xfrm>
              <a:off x="3225985" y="4126303"/>
              <a:ext cx="2187974" cy="2015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s-E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Colchón de conservación</a:t>
              </a:r>
            </a:p>
          </p:txBody>
        </p:sp>
      </p:grpSp>
      <p:grpSp>
        <p:nvGrpSpPr>
          <p:cNvPr id="136" name="135 Grupo"/>
          <p:cNvGrpSpPr/>
          <p:nvPr/>
        </p:nvGrpSpPr>
        <p:grpSpPr>
          <a:xfrm>
            <a:off x="3188422" y="3683105"/>
            <a:ext cx="1928826" cy="603151"/>
            <a:chOff x="2821401" y="3462795"/>
            <a:chExt cx="2176328" cy="519610"/>
          </a:xfrm>
        </p:grpSpPr>
        <p:sp>
          <p:nvSpPr>
            <p:cNvPr id="117" name="Freeform 6"/>
            <p:cNvSpPr>
              <a:spLocks/>
            </p:cNvSpPr>
            <p:nvPr/>
          </p:nvSpPr>
          <p:spPr bwMode="auto">
            <a:xfrm>
              <a:off x="2821401" y="3462795"/>
              <a:ext cx="2176328" cy="475990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" y="71"/>
                </a:cxn>
                <a:cxn ang="0">
                  <a:pos x="122" y="0"/>
                </a:cxn>
                <a:cxn ang="0">
                  <a:pos x="352" y="71"/>
                </a:cxn>
                <a:cxn ang="0">
                  <a:pos x="352" y="71"/>
                </a:cxn>
                <a:cxn ang="0">
                  <a:pos x="0" y="71"/>
                </a:cxn>
              </a:cxnLst>
              <a:rect l="0" t="0" r="r" b="b"/>
              <a:pathLst>
                <a:path w="352" h="71">
                  <a:moveTo>
                    <a:pt x="0" y="71"/>
                  </a:moveTo>
                  <a:lnTo>
                    <a:pt x="1" y="71"/>
                  </a:lnTo>
                  <a:cubicBezTo>
                    <a:pt x="28" y="30"/>
                    <a:pt x="63" y="0"/>
                    <a:pt x="122" y="0"/>
                  </a:cubicBezTo>
                  <a:cubicBezTo>
                    <a:pt x="170" y="1"/>
                    <a:pt x="265" y="34"/>
                    <a:pt x="352" y="71"/>
                  </a:cubicBezTo>
                  <a:lnTo>
                    <a:pt x="352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7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5" name="124 Rectángulo"/>
            <p:cNvSpPr/>
            <p:nvPr/>
          </p:nvSpPr>
          <p:spPr>
            <a:xfrm>
              <a:off x="3282626" y="3584272"/>
              <a:ext cx="857326" cy="3981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Colchón</a:t>
              </a:r>
              <a:b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</a:br>
              <a:r>
                <a:rPr lang="es-ES_tradnl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anticíclico</a:t>
              </a:r>
              <a:endPara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33" name="132 Grupo"/>
          <p:cNvGrpSpPr/>
          <p:nvPr/>
        </p:nvGrpSpPr>
        <p:grpSpPr>
          <a:xfrm>
            <a:off x="2136552" y="3629882"/>
            <a:ext cx="6293100" cy="299184"/>
            <a:chOff x="2136552" y="3298833"/>
            <a:chExt cx="6293100" cy="299184"/>
          </a:xfrm>
        </p:grpSpPr>
        <p:sp>
          <p:nvSpPr>
            <p:cNvPr id="107" name="106 Rectángulo"/>
            <p:cNvSpPr/>
            <p:nvPr/>
          </p:nvSpPr>
          <p:spPr>
            <a:xfrm>
              <a:off x="6620833" y="3298833"/>
              <a:ext cx="1808819" cy="29918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s-AR" sz="1200" b="1" dirty="0" smtClean="0">
                  <a:solidFill>
                    <a:schemeClr val="tx2"/>
                  </a:solidFill>
                  <a:latin typeface="+mj-lt"/>
                </a:rPr>
                <a:t>Nuevo Techo Colchón fase ascendente</a:t>
              </a:r>
            </a:p>
          </p:txBody>
        </p:sp>
        <p:sp>
          <p:nvSpPr>
            <p:cNvPr id="105" name="104 Rectángulo"/>
            <p:cNvSpPr/>
            <p:nvPr/>
          </p:nvSpPr>
          <p:spPr>
            <a:xfrm>
              <a:off x="2136552" y="3325540"/>
              <a:ext cx="317395" cy="24577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s-ES" sz="1400" b="1" i="1" dirty="0" smtClean="0">
                  <a:solidFill>
                    <a:schemeClr val="tx2"/>
                  </a:solidFill>
                  <a:latin typeface="+mj-lt"/>
                </a:rPr>
                <a:t>YY%</a:t>
              </a:r>
              <a:endParaRPr lang="es-ES" sz="1400" b="1" i="1" dirty="0"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106" name="105 Conector recto"/>
            <p:cNvCxnSpPr/>
            <p:nvPr/>
          </p:nvCxnSpPr>
          <p:spPr>
            <a:xfrm>
              <a:off x="2545815" y="3448425"/>
              <a:ext cx="3685672" cy="0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Freeform 55"/>
            <p:cNvSpPr>
              <a:spLocks/>
            </p:cNvSpPr>
            <p:nvPr/>
          </p:nvSpPr>
          <p:spPr bwMode="auto">
            <a:xfrm>
              <a:off x="6199717" y="3386267"/>
              <a:ext cx="78778" cy="124316"/>
            </a:xfrm>
            <a:custGeom>
              <a:avLst/>
              <a:gdLst>
                <a:gd name="T0" fmla="*/ 528 w 108"/>
                <a:gd name="T1" fmla="*/ 351 h 166"/>
                <a:gd name="T2" fmla="*/ 219 w 108"/>
                <a:gd name="T3" fmla="*/ 43 h 166"/>
                <a:gd name="T4" fmla="*/ 135 w 108"/>
                <a:gd name="T5" fmla="*/ 0 h 166"/>
                <a:gd name="T6" fmla="*/ 34 w 108"/>
                <a:gd name="T7" fmla="*/ 43 h 166"/>
                <a:gd name="T8" fmla="*/ 0 w 108"/>
                <a:gd name="T9" fmla="*/ 142 h 166"/>
                <a:gd name="T10" fmla="*/ 34 w 108"/>
                <a:gd name="T11" fmla="*/ 243 h 166"/>
                <a:gd name="T12" fmla="*/ 243 w 108"/>
                <a:gd name="T13" fmla="*/ 446 h 166"/>
                <a:gd name="T14" fmla="*/ 34 w 108"/>
                <a:gd name="T15" fmla="*/ 654 h 166"/>
                <a:gd name="T16" fmla="*/ 0 w 108"/>
                <a:gd name="T17" fmla="*/ 752 h 166"/>
                <a:gd name="T18" fmla="*/ 34 w 108"/>
                <a:gd name="T19" fmla="*/ 849 h 166"/>
                <a:gd name="T20" fmla="*/ 135 w 108"/>
                <a:gd name="T21" fmla="*/ 894 h 166"/>
                <a:gd name="T22" fmla="*/ 219 w 108"/>
                <a:gd name="T23" fmla="*/ 849 h 166"/>
                <a:gd name="T24" fmla="*/ 528 w 108"/>
                <a:gd name="T25" fmla="*/ 544 h 166"/>
                <a:gd name="T26" fmla="*/ 566 w 108"/>
                <a:gd name="T27" fmla="*/ 446 h 166"/>
                <a:gd name="T28" fmla="*/ 528 w 108"/>
                <a:gd name="T29" fmla="*/ 351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66"/>
                <a:gd name="T47" fmla="*/ 108 w 108"/>
                <a:gd name="T48" fmla="*/ 166 h 1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66">
                  <a:moveTo>
                    <a:pt x="100" y="65"/>
                  </a:moveTo>
                  <a:lnTo>
                    <a:pt x="43" y="8"/>
                  </a:lnTo>
                  <a:cubicBezTo>
                    <a:pt x="38" y="3"/>
                    <a:pt x="32" y="0"/>
                    <a:pt x="25" y="0"/>
                  </a:cubicBezTo>
                  <a:cubicBezTo>
                    <a:pt x="18" y="0"/>
                    <a:pt x="12" y="3"/>
                    <a:pt x="7" y="8"/>
                  </a:cubicBezTo>
                  <a:cubicBezTo>
                    <a:pt x="2" y="13"/>
                    <a:pt x="0" y="19"/>
                    <a:pt x="0" y="26"/>
                  </a:cubicBezTo>
                  <a:cubicBezTo>
                    <a:pt x="0" y="33"/>
                    <a:pt x="2" y="39"/>
                    <a:pt x="7" y="44"/>
                  </a:cubicBezTo>
                  <a:lnTo>
                    <a:pt x="46" y="83"/>
                  </a:lnTo>
                  <a:lnTo>
                    <a:pt x="7" y="122"/>
                  </a:lnTo>
                  <a:cubicBezTo>
                    <a:pt x="2" y="127"/>
                    <a:pt x="0" y="133"/>
                    <a:pt x="0" y="140"/>
                  </a:cubicBezTo>
                  <a:cubicBezTo>
                    <a:pt x="0" y="147"/>
                    <a:pt x="2" y="153"/>
                    <a:pt x="7" y="158"/>
                  </a:cubicBezTo>
                  <a:cubicBezTo>
                    <a:pt x="12" y="163"/>
                    <a:pt x="18" y="166"/>
                    <a:pt x="25" y="166"/>
                  </a:cubicBezTo>
                  <a:cubicBezTo>
                    <a:pt x="32" y="166"/>
                    <a:pt x="38" y="163"/>
                    <a:pt x="43" y="158"/>
                  </a:cubicBezTo>
                  <a:lnTo>
                    <a:pt x="100" y="101"/>
                  </a:lnTo>
                  <a:cubicBezTo>
                    <a:pt x="105" y="96"/>
                    <a:pt x="108" y="90"/>
                    <a:pt x="108" y="83"/>
                  </a:cubicBezTo>
                  <a:cubicBezTo>
                    <a:pt x="108" y="76"/>
                    <a:pt x="105" y="70"/>
                    <a:pt x="100" y="6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134" name="133 Grupo"/>
          <p:cNvGrpSpPr/>
          <p:nvPr/>
        </p:nvGrpSpPr>
        <p:grpSpPr>
          <a:xfrm>
            <a:off x="2123728" y="4094978"/>
            <a:ext cx="6305924" cy="299184"/>
            <a:chOff x="2123728" y="3798140"/>
            <a:chExt cx="6305924" cy="299184"/>
          </a:xfrm>
        </p:grpSpPr>
        <p:sp>
          <p:nvSpPr>
            <p:cNvPr id="108" name="107 Rectángulo"/>
            <p:cNvSpPr/>
            <p:nvPr/>
          </p:nvSpPr>
          <p:spPr>
            <a:xfrm>
              <a:off x="6620833" y="3798140"/>
              <a:ext cx="1808819" cy="29918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s-AR" sz="1200" b="1" dirty="0" smtClean="0">
                  <a:solidFill>
                    <a:schemeClr val="accent3"/>
                  </a:solidFill>
                  <a:latin typeface="+mj-lt"/>
                </a:rPr>
                <a:t>Techo Colchón de conservación</a:t>
              </a:r>
            </a:p>
          </p:txBody>
        </p:sp>
        <p:sp>
          <p:nvSpPr>
            <p:cNvPr id="103" name="102 Rectángulo"/>
            <p:cNvSpPr/>
            <p:nvPr/>
          </p:nvSpPr>
          <p:spPr>
            <a:xfrm>
              <a:off x="2123728" y="3824847"/>
              <a:ext cx="330219" cy="24577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s-ES" sz="1400" b="1" i="1" dirty="0" smtClean="0">
                  <a:solidFill>
                    <a:schemeClr val="accent3"/>
                  </a:solidFill>
                  <a:latin typeface="+mj-lt"/>
                </a:rPr>
                <a:t>XX%</a:t>
              </a:r>
              <a:endParaRPr lang="es-ES" sz="1400" b="1" i="1" dirty="0">
                <a:solidFill>
                  <a:schemeClr val="accent3"/>
                </a:solidFill>
                <a:latin typeface="+mj-lt"/>
              </a:endParaRPr>
            </a:p>
          </p:txBody>
        </p:sp>
        <p:cxnSp>
          <p:nvCxnSpPr>
            <p:cNvPr id="104" name="103 Conector recto"/>
            <p:cNvCxnSpPr/>
            <p:nvPr/>
          </p:nvCxnSpPr>
          <p:spPr>
            <a:xfrm>
              <a:off x="2485404" y="3947732"/>
              <a:ext cx="3685672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Freeform 55"/>
            <p:cNvSpPr>
              <a:spLocks/>
            </p:cNvSpPr>
            <p:nvPr/>
          </p:nvSpPr>
          <p:spPr bwMode="auto">
            <a:xfrm>
              <a:off x="6202533" y="3885574"/>
              <a:ext cx="78778" cy="124316"/>
            </a:xfrm>
            <a:custGeom>
              <a:avLst/>
              <a:gdLst>
                <a:gd name="T0" fmla="*/ 528 w 108"/>
                <a:gd name="T1" fmla="*/ 351 h 166"/>
                <a:gd name="T2" fmla="*/ 219 w 108"/>
                <a:gd name="T3" fmla="*/ 43 h 166"/>
                <a:gd name="T4" fmla="*/ 135 w 108"/>
                <a:gd name="T5" fmla="*/ 0 h 166"/>
                <a:gd name="T6" fmla="*/ 34 w 108"/>
                <a:gd name="T7" fmla="*/ 43 h 166"/>
                <a:gd name="T8" fmla="*/ 0 w 108"/>
                <a:gd name="T9" fmla="*/ 142 h 166"/>
                <a:gd name="T10" fmla="*/ 34 w 108"/>
                <a:gd name="T11" fmla="*/ 243 h 166"/>
                <a:gd name="T12" fmla="*/ 243 w 108"/>
                <a:gd name="T13" fmla="*/ 446 h 166"/>
                <a:gd name="T14" fmla="*/ 34 w 108"/>
                <a:gd name="T15" fmla="*/ 654 h 166"/>
                <a:gd name="T16" fmla="*/ 0 w 108"/>
                <a:gd name="T17" fmla="*/ 752 h 166"/>
                <a:gd name="T18" fmla="*/ 34 w 108"/>
                <a:gd name="T19" fmla="*/ 849 h 166"/>
                <a:gd name="T20" fmla="*/ 135 w 108"/>
                <a:gd name="T21" fmla="*/ 894 h 166"/>
                <a:gd name="T22" fmla="*/ 219 w 108"/>
                <a:gd name="T23" fmla="*/ 849 h 166"/>
                <a:gd name="T24" fmla="*/ 528 w 108"/>
                <a:gd name="T25" fmla="*/ 544 h 166"/>
                <a:gd name="T26" fmla="*/ 566 w 108"/>
                <a:gd name="T27" fmla="*/ 446 h 166"/>
                <a:gd name="T28" fmla="*/ 528 w 108"/>
                <a:gd name="T29" fmla="*/ 351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66"/>
                <a:gd name="T47" fmla="*/ 108 w 108"/>
                <a:gd name="T48" fmla="*/ 166 h 1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66">
                  <a:moveTo>
                    <a:pt x="100" y="65"/>
                  </a:moveTo>
                  <a:lnTo>
                    <a:pt x="43" y="8"/>
                  </a:lnTo>
                  <a:cubicBezTo>
                    <a:pt x="38" y="3"/>
                    <a:pt x="32" y="0"/>
                    <a:pt x="25" y="0"/>
                  </a:cubicBezTo>
                  <a:cubicBezTo>
                    <a:pt x="18" y="0"/>
                    <a:pt x="12" y="3"/>
                    <a:pt x="7" y="8"/>
                  </a:cubicBezTo>
                  <a:cubicBezTo>
                    <a:pt x="2" y="13"/>
                    <a:pt x="0" y="19"/>
                    <a:pt x="0" y="26"/>
                  </a:cubicBezTo>
                  <a:cubicBezTo>
                    <a:pt x="0" y="33"/>
                    <a:pt x="2" y="39"/>
                    <a:pt x="7" y="44"/>
                  </a:cubicBezTo>
                  <a:lnTo>
                    <a:pt x="46" y="83"/>
                  </a:lnTo>
                  <a:lnTo>
                    <a:pt x="7" y="122"/>
                  </a:lnTo>
                  <a:cubicBezTo>
                    <a:pt x="2" y="127"/>
                    <a:pt x="0" y="133"/>
                    <a:pt x="0" y="140"/>
                  </a:cubicBezTo>
                  <a:cubicBezTo>
                    <a:pt x="0" y="147"/>
                    <a:pt x="2" y="153"/>
                    <a:pt x="7" y="158"/>
                  </a:cubicBezTo>
                  <a:cubicBezTo>
                    <a:pt x="12" y="163"/>
                    <a:pt x="18" y="166"/>
                    <a:pt x="25" y="166"/>
                  </a:cubicBezTo>
                  <a:cubicBezTo>
                    <a:pt x="32" y="166"/>
                    <a:pt x="38" y="163"/>
                    <a:pt x="43" y="158"/>
                  </a:cubicBezTo>
                  <a:lnTo>
                    <a:pt x="100" y="101"/>
                  </a:lnTo>
                  <a:cubicBezTo>
                    <a:pt x="105" y="96"/>
                    <a:pt x="108" y="90"/>
                    <a:pt x="108" y="83"/>
                  </a:cubicBezTo>
                  <a:cubicBezTo>
                    <a:pt x="108" y="76"/>
                    <a:pt x="105" y="70"/>
                    <a:pt x="100" y="65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135" name="134 Grupo"/>
          <p:cNvGrpSpPr/>
          <p:nvPr/>
        </p:nvGrpSpPr>
        <p:grpSpPr>
          <a:xfrm>
            <a:off x="2231129" y="4685861"/>
            <a:ext cx="5698457" cy="245771"/>
            <a:chOff x="2231129" y="4389023"/>
            <a:chExt cx="5698457" cy="245771"/>
          </a:xfrm>
        </p:grpSpPr>
        <p:sp>
          <p:nvSpPr>
            <p:cNvPr id="82" name="81 Rectángulo"/>
            <p:cNvSpPr/>
            <p:nvPr/>
          </p:nvSpPr>
          <p:spPr>
            <a:xfrm>
              <a:off x="6633441" y="4436182"/>
              <a:ext cx="1296145" cy="1514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s-ES" sz="1200" b="1" dirty="0" smtClean="0">
                  <a:solidFill>
                    <a:schemeClr val="accent5"/>
                  </a:solidFill>
                  <a:latin typeface="+mj-lt"/>
                </a:rPr>
                <a:t>Capital Mínimo</a:t>
              </a:r>
            </a:p>
          </p:txBody>
        </p:sp>
        <p:sp>
          <p:nvSpPr>
            <p:cNvPr id="80" name="79 Rectángulo"/>
            <p:cNvSpPr/>
            <p:nvPr/>
          </p:nvSpPr>
          <p:spPr>
            <a:xfrm>
              <a:off x="2231129" y="4389023"/>
              <a:ext cx="222818" cy="24577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s-ES" sz="1400" b="1" i="1" dirty="0" smtClean="0">
                  <a:solidFill>
                    <a:schemeClr val="accent5"/>
                  </a:solidFill>
                  <a:latin typeface="+mj-lt"/>
                </a:rPr>
                <a:t>8%</a:t>
              </a:r>
              <a:endParaRPr lang="es-ES" sz="1400" b="1" i="1" dirty="0">
                <a:solidFill>
                  <a:schemeClr val="accent5"/>
                </a:solidFill>
                <a:latin typeface="+mj-lt"/>
              </a:endParaRPr>
            </a:p>
          </p:txBody>
        </p:sp>
        <p:cxnSp>
          <p:nvCxnSpPr>
            <p:cNvPr id="85" name="84 Conector recto"/>
            <p:cNvCxnSpPr/>
            <p:nvPr/>
          </p:nvCxnSpPr>
          <p:spPr>
            <a:xfrm>
              <a:off x="2545815" y="4511908"/>
              <a:ext cx="3685672" cy="0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Freeform 55"/>
            <p:cNvSpPr>
              <a:spLocks/>
            </p:cNvSpPr>
            <p:nvPr/>
          </p:nvSpPr>
          <p:spPr bwMode="auto">
            <a:xfrm>
              <a:off x="6199717" y="4449750"/>
              <a:ext cx="78778" cy="124316"/>
            </a:xfrm>
            <a:custGeom>
              <a:avLst/>
              <a:gdLst>
                <a:gd name="T0" fmla="*/ 528 w 108"/>
                <a:gd name="T1" fmla="*/ 351 h 166"/>
                <a:gd name="T2" fmla="*/ 219 w 108"/>
                <a:gd name="T3" fmla="*/ 43 h 166"/>
                <a:gd name="T4" fmla="*/ 135 w 108"/>
                <a:gd name="T5" fmla="*/ 0 h 166"/>
                <a:gd name="T6" fmla="*/ 34 w 108"/>
                <a:gd name="T7" fmla="*/ 43 h 166"/>
                <a:gd name="T8" fmla="*/ 0 w 108"/>
                <a:gd name="T9" fmla="*/ 142 h 166"/>
                <a:gd name="T10" fmla="*/ 34 w 108"/>
                <a:gd name="T11" fmla="*/ 243 h 166"/>
                <a:gd name="T12" fmla="*/ 243 w 108"/>
                <a:gd name="T13" fmla="*/ 446 h 166"/>
                <a:gd name="T14" fmla="*/ 34 w 108"/>
                <a:gd name="T15" fmla="*/ 654 h 166"/>
                <a:gd name="T16" fmla="*/ 0 w 108"/>
                <a:gd name="T17" fmla="*/ 752 h 166"/>
                <a:gd name="T18" fmla="*/ 34 w 108"/>
                <a:gd name="T19" fmla="*/ 849 h 166"/>
                <a:gd name="T20" fmla="*/ 135 w 108"/>
                <a:gd name="T21" fmla="*/ 894 h 166"/>
                <a:gd name="T22" fmla="*/ 219 w 108"/>
                <a:gd name="T23" fmla="*/ 849 h 166"/>
                <a:gd name="T24" fmla="*/ 528 w 108"/>
                <a:gd name="T25" fmla="*/ 544 h 166"/>
                <a:gd name="T26" fmla="*/ 566 w 108"/>
                <a:gd name="T27" fmla="*/ 446 h 166"/>
                <a:gd name="T28" fmla="*/ 528 w 108"/>
                <a:gd name="T29" fmla="*/ 351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66"/>
                <a:gd name="T47" fmla="*/ 108 w 108"/>
                <a:gd name="T48" fmla="*/ 166 h 1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66">
                  <a:moveTo>
                    <a:pt x="100" y="65"/>
                  </a:moveTo>
                  <a:lnTo>
                    <a:pt x="43" y="8"/>
                  </a:lnTo>
                  <a:cubicBezTo>
                    <a:pt x="38" y="3"/>
                    <a:pt x="32" y="0"/>
                    <a:pt x="25" y="0"/>
                  </a:cubicBezTo>
                  <a:cubicBezTo>
                    <a:pt x="18" y="0"/>
                    <a:pt x="12" y="3"/>
                    <a:pt x="7" y="8"/>
                  </a:cubicBezTo>
                  <a:cubicBezTo>
                    <a:pt x="2" y="13"/>
                    <a:pt x="0" y="19"/>
                    <a:pt x="0" y="26"/>
                  </a:cubicBezTo>
                  <a:cubicBezTo>
                    <a:pt x="0" y="33"/>
                    <a:pt x="2" y="39"/>
                    <a:pt x="7" y="44"/>
                  </a:cubicBezTo>
                  <a:lnTo>
                    <a:pt x="46" y="83"/>
                  </a:lnTo>
                  <a:lnTo>
                    <a:pt x="7" y="122"/>
                  </a:lnTo>
                  <a:cubicBezTo>
                    <a:pt x="2" y="127"/>
                    <a:pt x="0" y="133"/>
                    <a:pt x="0" y="140"/>
                  </a:cubicBezTo>
                  <a:cubicBezTo>
                    <a:pt x="0" y="147"/>
                    <a:pt x="2" y="153"/>
                    <a:pt x="7" y="158"/>
                  </a:cubicBezTo>
                  <a:cubicBezTo>
                    <a:pt x="12" y="163"/>
                    <a:pt x="18" y="166"/>
                    <a:pt x="25" y="166"/>
                  </a:cubicBezTo>
                  <a:cubicBezTo>
                    <a:pt x="32" y="166"/>
                    <a:pt x="38" y="163"/>
                    <a:pt x="43" y="158"/>
                  </a:cubicBezTo>
                  <a:lnTo>
                    <a:pt x="100" y="101"/>
                  </a:lnTo>
                  <a:cubicBezTo>
                    <a:pt x="105" y="96"/>
                    <a:pt x="108" y="90"/>
                    <a:pt x="108" y="83"/>
                  </a:cubicBezTo>
                  <a:cubicBezTo>
                    <a:pt x="108" y="76"/>
                    <a:pt x="105" y="70"/>
                    <a:pt x="100" y="65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41" name="79 Rectángulo"/>
          <p:cNvSpPr/>
          <p:nvPr/>
        </p:nvSpPr>
        <p:spPr>
          <a:xfrm>
            <a:off x="2214547" y="5612121"/>
            <a:ext cx="222817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s-ES" sz="1400" b="1" i="1" dirty="0" smtClean="0">
                <a:solidFill>
                  <a:schemeClr val="accent5"/>
                </a:solidFill>
                <a:latin typeface="+mj-lt"/>
              </a:rPr>
              <a:t>0%</a:t>
            </a:r>
            <a:endParaRPr lang="es-ES" sz="1400" b="1" i="1" dirty="0">
              <a:solidFill>
                <a:schemeClr val="accent5"/>
              </a:solidFill>
              <a:latin typeface="+mj-lt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188552" y="5922402"/>
            <a:ext cx="238371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1245424" y="4612436"/>
            <a:ext cx="2652624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90 Rectángulo"/>
          <p:cNvSpPr/>
          <p:nvPr/>
        </p:nvSpPr>
        <p:spPr>
          <a:xfrm>
            <a:off x="3000364" y="6004422"/>
            <a:ext cx="67005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s-ES" sz="12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Ganancias</a:t>
            </a:r>
            <a:endParaRPr lang="es-ES" sz="1200" b="1" i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" name="90 Rectángulo"/>
          <p:cNvSpPr/>
          <p:nvPr/>
        </p:nvSpPr>
        <p:spPr>
          <a:xfrm>
            <a:off x="4545438" y="6000768"/>
            <a:ext cx="55374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s-ES" sz="1200" b="1" i="1" dirty="0" smtClean="0">
                <a:solidFill>
                  <a:srgbClr val="C00000"/>
                </a:solidFill>
                <a:latin typeface="+mj-lt"/>
              </a:rPr>
              <a:t>Perdidas</a:t>
            </a:r>
            <a:endParaRPr lang="es-ES" sz="1200" b="1" i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2767278" y="4421646"/>
            <a:ext cx="2842549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937917" y="3260724"/>
            <a:ext cx="1212535" cy="49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64" name="Straight Connector 63"/>
          <p:cNvCxnSpPr/>
          <p:nvPr/>
        </p:nvCxnSpPr>
        <p:spPr>
          <a:xfrm rot="10800000">
            <a:off x="2976018" y="5922402"/>
            <a:ext cx="1174435" cy="1588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2589198" y="5916630"/>
            <a:ext cx="341676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0793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41" grpId="0"/>
      <p:bldP spid="4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de-DE" dirty="0">
                <a:latin typeface="Calibri" pitchFamily="34" charset="0"/>
              </a:rPr>
              <a:t>Impacto de la crisis en los modelos de SBR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1420868"/>
            <a:ext cx="8629650" cy="263918"/>
          </a:xfrm>
        </p:spPr>
        <p:txBody>
          <a:bodyPr/>
          <a:lstStyle/>
          <a:p>
            <a:r>
              <a:rPr lang="es-ES" dirty="0"/>
              <a:t>Basilea III se basa en SBR pero</a:t>
            </a:r>
            <a:r>
              <a:rPr lang="es-ES" dirty="0" smtClean="0"/>
              <a:t>…(cont.)</a:t>
            </a:r>
            <a:endParaRPr lang="en-US" dirty="0"/>
          </a:p>
        </p:txBody>
      </p:sp>
      <p:grpSp>
        <p:nvGrpSpPr>
          <p:cNvPr id="5" name="129 Grupo"/>
          <p:cNvGrpSpPr/>
          <p:nvPr/>
        </p:nvGrpSpPr>
        <p:grpSpPr>
          <a:xfrm>
            <a:off x="323851" y="1765419"/>
            <a:ext cx="8136580" cy="1961376"/>
            <a:chOff x="323851" y="1765419"/>
            <a:chExt cx="8136580" cy="1961376"/>
          </a:xfrm>
        </p:grpSpPr>
        <p:pic>
          <p:nvPicPr>
            <p:cNvPr id="51" name="162 Imagen" descr="sombrita.png"/>
            <p:cNvPicPr>
              <a:picLocks noChangeAspect="1"/>
            </p:cNvPicPr>
            <p:nvPr/>
          </p:nvPicPr>
          <p:blipFill>
            <a:blip r:embed="rId3" cstate="print"/>
            <a:srcRect r="20552"/>
            <a:stretch>
              <a:fillRect/>
            </a:stretch>
          </p:blipFill>
          <p:spPr bwMode="auto">
            <a:xfrm>
              <a:off x="323851" y="1795515"/>
              <a:ext cx="167660" cy="169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26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tretch>
              <a:fillRect/>
            </a:stretch>
          </p:blipFill>
          <p:spPr bwMode="auto">
            <a:xfrm rot="5400000">
              <a:off x="3321997" y="-301283"/>
              <a:ext cx="79635" cy="4213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51 Redondear rectángulo de esquina del mismo lado"/>
            <p:cNvSpPr/>
            <p:nvPr/>
          </p:nvSpPr>
          <p:spPr>
            <a:xfrm flipV="1">
              <a:off x="488598" y="1834807"/>
              <a:ext cx="7971833" cy="1891988"/>
            </a:xfrm>
            <a:prstGeom prst="round2SameRect">
              <a:avLst>
                <a:gd name="adj1" fmla="val 16667"/>
                <a:gd name="adj2" fmla="val 6701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53" name="Text Box 23"/>
            <p:cNvSpPr txBox="1">
              <a:spLocks noChangeArrowheads="1"/>
            </p:cNvSpPr>
            <p:nvPr/>
          </p:nvSpPr>
          <p:spPr bwMode="auto">
            <a:xfrm>
              <a:off x="776349" y="1963496"/>
              <a:ext cx="7324043" cy="498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s-AR" dirty="0" smtClean="0">
                  <a:solidFill>
                    <a:schemeClr val="tx2"/>
                  </a:solidFill>
                  <a:latin typeface="+mj-lt"/>
                </a:rPr>
                <a:t>Propone límites al apalancamiento independientemente del nivel de activos de riesgo</a:t>
              </a: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654263" y="2011541"/>
              <a:ext cx="78778" cy="124316"/>
            </a:xfrm>
            <a:custGeom>
              <a:avLst/>
              <a:gdLst>
                <a:gd name="T0" fmla="*/ 528 w 108"/>
                <a:gd name="T1" fmla="*/ 351 h 166"/>
                <a:gd name="T2" fmla="*/ 219 w 108"/>
                <a:gd name="T3" fmla="*/ 43 h 166"/>
                <a:gd name="T4" fmla="*/ 135 w 108"/>
                <a:gd name="T5" fmla="*/ 0 h 166"/>
                <a:gd name="T6" fmla="*/ 34 w 108"/>
                <a:gd name="T7" fmla="*/ 43 h 166"/>
                <a:gd name="T8" fmla="*/ 0 w 108"/>
                <a:gd name="T9" fmla="*/ 142 h 166"/>
                <a:gd name="T10" fmla="*/ 34 w 108"/>
                <a:gd name="T11" fmla="*/ 243 h 166"/>
                <a:gd name="T12" fmla="*/ 243 w 108"/>
                <a:gd name="T13" fmla="*/ 446 h 166"/>
                <a:gd name="T14" fmla="*/ 34 w 108"/>
                <a:gd name="T15" fmla="*/ 654 h 166"/>
                <a:gd name="T16" fmla="*/ 0 w 108"/>
                <a:gd name="T17" fmla="*/ 752 h 166"/>
                <a:gd name="T18" fmla="*/ 34 w 108"/>
                <a:gd name="T19" fmla="*/ 849 h 166"/>
                <a:gd name="T20" fmla="*/ 135 w 108"/>
                <a:gd name="T21" fmla="*/ 894 h 166"/>
                <a:gd name="T22" fmla="*/ 219 w 108"/>
                <a:gd name="T23" fmla="*/ 849 h 166"/>
                <a:gd name="T24" fmla="*/ 528 w 108"/>
                <a:gd name="T25" fmla="*/ 544 h 166"/>
                <a:gd name="T26" fmla="*/ 566 w 108"/>
                <a:gd name="T27" fmla="*/ 446 h 166"/>
                <a:gd name="T28" fmla="*/ 528 w 108"/>
                <a:gd name="T29" fmla="*/ 351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66"/>
                <a:gd name="T47" fmla="*/ 108 w 108"/>
                <a:gd name="T48" fmla="*/ 166 h 1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66">
                  <a:moveTo>
                    <a:pt x="100" y="65"/>
                  </a:moveTo>
                  <a:lnTo>
                    <a:pt x="43" y="8"/>
                  </a:lnTo>
                  <a:cubicBezTo>
                    <a:pt x="38" y="3"/>
                    <a:pt x="32" y="0"/>
                    <a:pt x="25" y="0"/>
                  </a:cubicBezTo>
                  <a:cubicBezTo>
                    <a:pt x="18" y="0"/>
                    <a:pt x="12" y="3"/>
                    <a:pt x="7" y="8"/>
                  </a:cubicBezTo>
                  <a:cubicBezTo>
                    <a:pt x="2" y="13"/>
                    <a:pt x="0" y="19"/>
                    <a:pt x="0" y="26"/>
                  </a:cubicBezTo>
                  <a:cubicBezTo>
                    <a:pt x="0" y="33"/>
                    <a:pt x="2" y="39"/>
                    <a:pt x="7" y="44"/>
                  </a:cubicBezTo>
                  <a:lnTo>
                    <a:pt x="46" y="83"/>
                  </a:lnTo>
                  <a:lnTo>
                    <a:pt x="7" y="122"/>
                  </a:lnTo>
                  <a:cubicBezTo>
                    <a:pt x="2" y="127"/>
                    <a:pt x="0" y="133"/>
                    <a:pt x="0" y="140"/>
                  </a:cubicBezTo>
                  <a:cubicBezTo>
                    <a:pt x="0" y="147"/>
                    <a:pt x="2" y="153"/>
                    <a:pt x="7" y="158"/>
                  </a:cubicBezTo>
                  <a:cubicBezTo>
                    <a:pt x="12" y="163"/>
                    <a:pt x="18" y="166"/>
                    <a:pt x="25" y="166"/>
                  </a:cubicBezTo>
                  <a:cubicBezTo>
                    <a:pt x="32" y="166"/>
                    <a:pt x="38" y="163"/>
                    <a:pt x="43" y="158"/>
                  </a:cubicBezTo>
                  <a:lnTo>
                    <a:pt x="100" y="101"/>
                  </a:lnTo>
                  <a:cubicBezTo>
                    <a:pt x="105" y="96"/>
                    <a:pt x="108" y="90"/>
                    <a:pt x="108" y="83"/>
                  </a:cubicBezTo>
                  <a:cubicBezTo>
                    <a:pt x="108" y="76"/>
                    <a:pt x="105" y="70"/>
                    <a:pt x="100" y="6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6" name="70 Grupo"/>
          <p:cNvGrpSpPr/>
          <p:nvPr/>
        </p:nvGrpSpPr>
        <p:grpSpPr>
          <a:xfrm>
            <a:off x="2090108" y="5711394"/>
            <a:ext cx="4440088" cy="860878"/>
            <a:chOff x="1418256" y="1962814"/>
            <a:chExt cx="6306356" cy="1120110"/>
          </a:xfrm>
        </p:grpSpPr>
        <p:sp>
          <p:nvSpPr>
            <p:cNvPr id="72" name="62 Rectángulo redondeado"/>
            <p:cNvSpPr/>
            <p:nvPr/>
          </p:nvSpPr>
          <p:spPr bwMode="auto">
            <a:xfrm>
              <a:off x="1535502" y="1987551"/>
              <a:ext cx="6072998" cy="993775"/>
            </a:xfrm>
            <a:prstGeom prst="roundRect">
              <a:avLst>
                <a:gd name="adj" fmla="val 6067"/>
              </a:avLst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endParaRPr lang="en-US" sz="1600">
                <a:solidFill>
                  <a:srgbClr val="D4D3E3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73" name="63 Forma libre"/>
            <p:cNvSpPr/>
            <p:nvPr/>
          </p:nvSpPr>
          <p:spPr bwMode="auto">
            <a:xfrm>
              <a:off x="1535502" y="1987550"/>
              <a:ext cx="6072998" cy="439738"/>
            </a:xfrm>
            <a:custGeom>
              <a:avLst/>
              <a:gdLst>
                <a:gd name="connsiteX0" fmla="*/ 0 w 2316479"/>
                <a:gd name="connsiteY0" fmla="*/ 0 h 241014"/>
                <a:gd name="connsiteX1" fmla="*/ 2316479 w 2316479"/>
                <a:gd name="connsiteY1" fmla="*/ 0 h 241014"/>
                <a:gd name="connsiteX2" fmla="*/ 2316479 w 2316479"/>
                <a:gd name="connsiteY2" fmla="*/ 241014 h 241014"/>
                <a:gd name="connsiteX3" fmla="*/ 0 w 2316479"/>
                <a:gd name="connsiteY3" fmla="*/ 241014 h 241014"/>
                <a:gd name="connsiteX4" fmla="*/ 0 w 2316479"/>
                <a:gd name="connsiteY4" fmla="*/ 0 h 241014"/>
                <a:gd name="connsiteX0" fmla="*/ 0 w 2316479"/>
                <a:gd name="connsiteY0" fmla="*/ 0 h 340074"/>
                <a:gd name="connsiteX1" fmla="*/ 2316479 w 2316479"/>
                <a:gd name="connsiteY1" fmla="*/ 0 h 340074"/>
                <a:gd name="connsiteX2" fmla="*/ 2316479 w 2316479"/>
                <a:gd name="connsiteY2" fmla="*/ 241014 h 340074"/>
                <a:gd name="connsiteX3" fmla="*/ 0 w 2316479"/>
                <a:gd name="connsiteY3" fmla="*/ 241014 h 340074"/>
                <a:gd name="connsiteX4" fmla="*/ 0 w 2316479"/>
                <a:gd name="connsiteY4" fmla="*/ 0 h 340074"/>
                <a:gd name="connsiteX0" fmla="*/ 0 w 2316479"/>
                <a:gd name="connsiteY0" fmla="*/ 0 h 340074"/>
                <a:gd name="connsiteX1" fmla="*/ 2316479 w 2316479"/>
                <a:gd name="connsiteY1" fmla="*/ 0 h 340074"/>
                <a:gd name="connsiteX2" fmla="*/ 2316479 w 2316479"/>
                <a:gd name="connsiteY2" fmla="*/ 241014 h 340074"/>
                <a:gd name="connsiteX3" fmla="*/ 0 w 2316479"/>
                <a:gd name="connsiteY3" fmla="*/ 241014 h 340074"/>
                <a:gd name="connsiteX4" fmla="*/ 0 w 2316479"/>
                <a:gd name="connsiteY4" fmla="*/ 0 h 34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6479" h="340074">
                  <a:moveTo>
                    <a:pt x="0" y="0"/>
                  </a:moveTo>
                  <a:lnTo>
                    <a:pt x="2316479" y="0"/>
                  </a:lnTo>
                  <a:lnTo>
                    <a:pt x="2316479" y="241014"/>
                  </a:lnTo>
                  <a:cubicBezTo>
                    <a:pt x="1567179" y="324834"/>
                    <a:pt x="779780" y="340074"/>
                    <a:pt x="0" y="24101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endParaRPr lang="en-US" sz="1600" dirty="0">
                <a:solidFill>
                  <a:srgbClr val="D4D3E3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74" name="Content Placeholder 2"/>
            <p:cNvSpPr txBox="1">
              <a:spLocks/>
            </p:cNvSpPr>
            <p:nvPr/>
          </p:nvSpPr>
          <p:spPr bwMode="auto">
            <a:xfrm>
              <a:off x="1708029" y="2207439"/>
              <a:ext cx="5727943" cy="64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lvl1pPr marL="266700" indent="-2667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00000"/>
                <a:buFontTx/>
                <a:buBlip>
                  <a:blip r:embed="rId5"/>
                </a:buBlip>
                <a:defRPr sz="1800" kern="1200">
                  <a:solidFill>
                    <a:schemeClr val="accent2"/>
                  </a:solidFill>
                  <a:latin typeface="Helvetica"/>
                  <a:ea typeface="+mn-ea"/>
                  <a:cs typeface="Helvetica"/>
                </a:defRPr>
              </a:lvl1pPr>
              <a:lvl2pPr marL="457200" indent="-2047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Font typeface="Arial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2pPr>
              <a:lvl3pPr marL="722313" indent="-1873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SzPct val="80000"/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3pPr>
              <a:lvl4pPr marL="8937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BCA26"/>
                </a:buClr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s-AR" b="1" kern="0" spc="100" dirty="0" smtClean="0">
                  <a:solidFill>
                    <a:schemeClr val="bg1"/>
                  </a:solidFill>
                  <a:latin typeface="Calibri" pitchFamily="34" charset="0"/>
                </a:rPr>
                <a:t>Más allá de los modelos y los riesgos, propone parámetros básicos…</a:t>
              </a:r>
            </a:p>
          </p:txBody>
        </p:sp>
        <p:pic>
          <p:nvPicPr>
            <p:cNvPr id="75" name="Picture 26"/>
            <p:cNvPicPr>
              <a:picLocks noChangeAspect="1" noChangeArrowheads="1"/>
            </p:cNvPicPr>
            <p:nvPr/>
          </p:nvPicPr>
          <p:blipFill>
            <a:blip r:embed="rId4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526270" y="413828"/>
              <a:ext cx="91463" cy="5246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147 Imagen" descr="sombrita.png"/>
            <p:cNvPicPr>
              <a:picLocks noChangeAspect="1"/>
            </p:cNvPicPr>
            <p:nvPr/>
          </p:nvPicPr>
          <p:blipFill>
            <a:blip r:embed="rId3" cstate="print"/>
            <a:srcRect r="17900"/>
            <a:stretch>
              <a:fillRect/>
            </a:stretch>
          </p:blipFill>
          <p:spPr bwMode="auto">
            <a:xfrm>
              <a:off x="1418256" y="1962814"/>
              <a:ext cx="116112" cy="968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147 Imagen" descr="sombrita.png"/>
            <p:cNvPicPr>
              <a:picLocks noChangeAspect="1"/>
            </p:cNvPicPr>
            <p:nvPr/>
          </p:nvPicPr>
          <p:blipFill>
            <a:blip r:embed="rId3" cstate="print"/>
            <a:srcRect r="17900"/>
            <a:stretch>
              <a:fillRect/>
            </a:stretch>
          </p:blipFill>
          <p:spPr bwMode="auto">
            <a:xfrm flipH="1">
              <a:off x="7608500" y="1962814"/>
              <a:ext cx="116112" cy="9684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" name="31 Grupo"/>
          <p:cNvGrpSpPr/>
          <p:nvPr/>
        </p:nvGrpSpPr>
        <p:grpSpPr>
          <a:xfrm>
            <a:off x="571472" y="2740905"/>
            <a:ext cx="3143272" cy="2902673"/>
            <a:chOff x="179512" y="2668488"/>
            <a:chExt cx="3810000" cy="3352800"/>
          </a:xfrm>
        </p:grpSpPr>
        <p:pic>
          <p:nvPicPr>
            <p:cNvPr id="50" name="Picture 3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668488"/>
              <a:ext cx="381000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4" name="Object 38"/>
            <p:cNvGraphicFramePr>
              <a:graphicFrameLocks noChangeAspect="1"/>
            </p:cNvGraphicFramePr>
            <p:nvPr/>
          </p:nvGraphicFramePr>
          <p:xfrm>
            <a:off x="542307" y="3716918"/>
            <a:ext cx="3041649" cy="20840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1306637" y="3945854"/>
              <a:ext cx="1511300" cy="1252538"/>
            </a:xfrm>
            <a:custGeom>
              <a:avLst/>
              <a:gdLst>
                <a:gd name="T0" fmla="*/ 0 w 1096"/>
                <a:gd name="T1" fmla="*/ 144 h 1527"/>
                <a:gd name="T2" fmla="*/ 0 w 1096"/>
                <a:gd name="T3" fmla="*/ 0 h 1527"/>
                <a:gd name="T4" fmla="*/ 1096 w 1096"/>
                <a:gd name="T5" fmla="*/ 0 h 1527"/>
                <a:gd name="T6" fmla="*/ 1096 w 1096"/>
                <a:gd name="T7" fmla="*/ 1527 h 15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6"/>
                <a:gd name="T13" fmla="*/ 0 h 1527"/>
                <a:gd name="T14" fmla="*/ 1096 w 1096"/>
                <a:gd name="T15" fmla="*/ 1527 h 15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6" h="1527">
                  <a:moveTo>
                    <a:pt x="0" y="144"/>
                  </a:moveTo>
                  <a:lnTo>
                    <a:pt x="0" y="0"/>
                  </a:lnTo>
                  <a:lnTo>
                    <a:pt x="1096" y="0"/>
                  </a:lnTo>
                  <a:lnTo>
                    <a:pt x="1096" y="1527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s-ES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/>
                <a:cs typeface="ＭＳ Ｐゴシック"/>
              </a:endParaRPr>
            </a:p>
          </p:txBody>
        </p:sp>
        <p:pic>
          <p:nvPicPr>
            <p:cNvPr id="58" name="Picture 49" descr="Ficha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312" y="3601367"/>
              <a:ext cx="11176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Rectangle 50"/>
            <p:cNvSpPr>
              <a:spLocks noChangeArrowheads="1"/>
            </p:cNvSpPr>
            <p:nvPr/>
          </p:nvSpPr>
          <p:spPr bwMode="auto">
            <a:xfrm>
              <a:off x="2536578" y="3778054"/>
              <a:ext cx="569067" cy="34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70000"/>
                </a:lnSpc>
                <a:defRPr/>
              </a:pPr>
              <a:r>
                <a:rPr lang="es-ES" sz="1600" b="1" dirty="0">
                  <a:solidFill>
                    <a:srgbClr val="DE3490"/>
                  </a:solidFill>
                  <a:latin typeface="Arial" charset="0"/>
                  <a:ea typeface="ＭＳ Ｐゴシック"/>
                  <a:cs typeface="ＭＳ Ｐゴシック"/>
                </a:rPr>
                <a:t>46</a:t>
              </a:r>
              <a:br>
                <a:rPr lang="es-ES" sz="1600" b="1" dirty="0">
                  <a:solidFill>
                    <a:srgbClr val="DE3490"/>
                  </a:solidFill>
                  <a:latin typeface="Arial" charset="0"/>
                  <a:ea typeface="ＭＳ Ｐゴシック"/>
                  <a:cs typeface="ＭＳ Ｐゴシック"/>
                </a:rPr>
              </a:br>
              <a:r>
                <a:rPr lang="es-ES" sz="1600" b="1" dirty="0">
                  <a:solidFill>
                    <a:srgbClr val="DE3490"/>
                  </a:solidFill>
                  <a:latin typeface="Arial" charset="0"/>
                  <a:ea typeface="ＭＳ Ｐゴシック"/>
                  <a:cs typeface="ＭＳ Ｐゴシック"/>
                </a:rPr>
                <a:t>veces</a:t>
              </a: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467544" y="2830413"/>
              <a:ext cx="2802434" cy="590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s-ES" b="1" dirty="0">
                  <a:solidFill>
                    <a:srgbClr val="DE3490"/>
                  </a:solidFill>
                  <a:latin typeface="+mj-lt"/>
                  <a:ea typeface="ＭＳ Ｐゴシック"/>
                  <a:cs typeface="ＭＳ Ｐゴシック"/>
                </a:rPr>
                <a:t>NR - Apalancamiento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s-ES" dirty="0">
                  <a:latin typeface="+mj-lt"/>
                  <a:ea typeface="ＭＳ Ｐゴシック"/>
                  <a:cs typeface="ＭＳ Ｐゴシック"/>
                </a:rPr>
                <a:t>[miles de millones de libras]</a:t>
              </a:r>
            </a:p>
          </p:txBody>
        </p:sp>
      </p:grpSp>
      <p:grpSp>
        <p:nvGrpSpPr>
          <p:cNvPr id="61" name="Group 23"/>
          <p:cNvGrpSpPr>
            <a:grpSpLocks/>
          </p:cNvGrpSpPr>
          <p:nvPr/>
        </p:nvGrpSpPr>
        <p:grpSpPr bwMode="auto">
          <a:xfrm>
            <a:off x="4316941" y="2810603"/>
            <a:ext cx="4143490" cy="2759797"/>
            <a:chOff x="2592" y="1728"/>
            <a:chExt cx="3072" cy="2112"/>
          </a:xfrm>
        </p:grpSpPr>
        <p:pic>
          <p:nvPicPr>
            <p:cNvPr id="62" name="Picture 2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28"/>
              <a:ext cx="3072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63" name="Object 39"/>
            <p:cNvGraphicFramePr>
              <a:graphicFrameLocks noChangeAspect="1"/>
            </p:cNvGraphicFramePr>
            <p:nvPr/>
          </p:nvGraphicFramePr>
          <p:xfrm>
            <a:off x="2816" y="2096"/>
            <a:ext cx="2456" cy="15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2755" y="1830"/>
              <a:ext cx="275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s-ES" b="1" dirty="0" smtClean="0">
                  <a:solidFill>
                    <a:srgbClr val="DE3490"/>
                  </a:solidFill>
                  <a:latin typeface="+mj-lt"/>
                  <a:ea typeface="ＭＳ Ｐゴシック"/>
                  <a:cs typeface="ＭＳ Ｐゴシック"/>
                </a:rPr>
                <a:t>…</a:t>
              </a:r>
              <a:r>
                <a:rPr lang="es-ES" dirty="0" smtClean="0">
                  <a:latin typeface="+mj-lt"/>
                  <a:ea typeface="ＭＳ Ｐゴシック"/>
                  <a:cs typeface="ＭＳ Ｐゴシック"/>
                </a:rPr>
                <a:t/>
              </a:r>
              <a:br>
                <a:rPr lang="es-ES" dirty="0" smtClean="0">
                  <a:latin typeface="+mj-lt"/>
                  <a:ea typeface="ＭＳ Ｐゴシック"/>
                  <a:cs typeface="ＭＳ Ｐゴシック"/>
                </a:rPr>
              </a:br>
              <a:r>
                <a:rPr lang="es-ES" dirty="0" smtClean="0">
                  <a:latin typeface="+mj-lt"/>
                  <a:ea typeface="ＭＳ Ｐゴシック"/>
                  <a:cs typeface="ＭＳ Ｐゴシック"/>
                </a:rPr>
                <a:t>[</a:t>
              </a:r>
              <a:r>
                <a:rPr lang="es-ES" dirty="0">
                  <a:latin typeface="+mj-lt"/>
                  <a:ea typeface="ＭＳ Ｐゴシック"/>
                  <a:cs typeface="ＭＳ Ｐゴシック"/>
                </a:rPr>
                <a:t>millones de libras]</a:t>
              </a:r>
              <a:endParaRPr lang="es-ES" sz="1600" dirty="0">
                <a:latin typeface="+mj-lt"/>
                <a:ea typeface="ＭＳ Ｐゴシック"/>
                <a:cs typeface="ＭＳ Ｐゴシック"/>
              </a:endParaRPr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4229" y="2406"/>
              <a:ext cx="1177" cy="522"/>
            </a:xfrm>
            <a:custGeom>
              <a:avLst/>
              <a:gdLst/>
              <a:ahLst/>
              <a:cxnLst>
                <a:cxn ang="0">
                  <a:pos x="1065" y="0"/>
                </a:cxn>
                <a:cxn ang="0">
                  <a:pos x="1177" y="0"/>
                </a:cxn>
                <a:cxn ang="0">
                  <a:pos x="1177" y="522"/>
                </a:cxn>
                <a:cxn ang="0">
                  <a:pos x="0" y="522"/>
                </a:cxn>
              </a:cxnLst>
              <a:rect l="0" t="0" r="r" b="b"/>
              <a:pathLst>
                <a:path w="1177" h="522">
                  <a:moveTo>
                    <a:pt x="1065" y="0"/>
                  </a:moveTo>
                  <a:lnTo>
                    <a:pt x="1177" y="0"/>
                  </a:lnTo>
                  <a:lnTo>
                    <a:pt x="1177" y="522"/>
                  </a:lnTo>
                  <a:lnTo>
                    <a:pt x="0" y="522"/>
                  </a:lnTo>
                </a:path>
              </a:pathLst>
            </a:custGeom>
            <a:noFill/>
            <a:ln w="19050" cap="flat" cmpd="sng">
              <a:solidFill>
                <a:srgbClr val="0082C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_tradnl">
                <a:solidFill>
                  <a:schemeClr val="accent5">
                    <a:lumMod val="75000"/>
                  </a:schemeClr>
                </a:solidFill>
                <a:latin typeface="Arial" charset="0"/>
              </a:endParaRPr>
            </a:p>
          </p:txBody>
        </p:sp>
        <p:pic>
          <p:nvPicPr>
            <p:cNvPr id="66" name="Picture 49" descr="Ficha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2754"/>
              <a:ext cx="5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Rectangle 50"/>
            <p:cNvSpPr>
              <a:spLocks noChangeArrowheads="1"/>
            </p:cNvSpPr>
            <p:nvPr/>
          </p:nvSpPr>
          <p:spPr bwMode="auto">
            <a:xfrm>
              <a:off x="4264" y="2874"/>
              <a:ext cx="24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70000"/>
                </a:lnSpc>
                <a:defRPr/>
              </a:pPr>
              <a:r>
                <a:rPr lang="es-ES" sz="1500" b="1" dirty="0">
                  <a:solidFill>
                    <a:srgbClr val="DE3490"/>
                  </a:solidFill>
                  <a:latin typeface="Arial" charset="0"/>
                  <a:ea typeface="ＭＳ Ｐゴシック"/>
                  <a:cs typeface="ＭＳ Ｐゴシック"/>
                </a:rPr>
                <a:t>20%</a:t>
              </a:r>
            </a:p>
          </p:txBody>
        </p:sp>
        <p:sp>
          <p:nvSpPr>
            <p:cNvPr id="70" name="Freeform 30"/>
            <p:cNvSpPr>
              <a:spLocks/>
            </p:cNvSpPr>
            <p:nvPr/>
          </p:nvSpPr>
          <p:spPr bwMode="auto">
            <a:xfrm>
              <a:off x="3941" y="2922"/>
              <a:ext cx="1177" cy="522"/>
            </a:xfrm>
            <a:custGeom>
              <a:avLst/>
              <a:gdLst/>
              <a:ahLst/>
              <a:cxnLst>
                <a:cxn ang="0">
                  <a:pos x="1177" y="0"/>
                </a:cxn>
                <a:cxn ang="0">
                  <a:pos x="1177" y="522"/>
                </a:cxn>
                <a:cxn ang="0">
                  <a:pos x="0" y="522"/>
                </a:cxn>
              </a:cxnLst>
              <a:rect l="0" t="0" r="r" b="b"/>
              <a:pathLst>
                <a:path w="1177" h="522">
                  <a:moveTo>
                    <a:pt x="1177" y="0"/>
                  </a:moveTo>
                  <a:lnTo>
                    <a:pt x="1177" y="522"/>
                  </a:lnTo>
                  <a:lnTo>
                    <a:pt x="0" y="522"/>
                  </a:lnTo>
                </a:path>
              </a:pathLst>
            </a:custGeom>
            <a:noFill/>
            <a:ln w="19050" cap="flat" cmpd="sng">
              <a:solidFill>
                <a:srgbClr val="0082C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_tradnl">
                <a:solidFill>
                  <a:schemeClr val="accent5">
                    <a:lumMod val="75000"/>
                  </a:schemeClr>
                </a:solidFill>
                <a:latin typeface="Arial" charset="0"/>
              </a:endParaRPr>
            </a:p>
          </p:txBody>
        </p:sp>
        <p:pic>
          <p:nvPicPr>
            <p:cNvPr id="71" name="Picture 49" descr="Ficha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276"/>
              <a:ext cx="5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Rectangle 50"/>
            <p:cNvSpPr>
              <a:spLocks noChangeArrowheads="1"/>
            </p:cNvSpPr>
            <p:nvPr/>
          </p:nvSpPr>
          <p:spPr bwMode="auto">
            <a:xfrm>
              <a:off x="3966" y="3396"/>
              <a:ext cx="277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70000"/>
                </a:lnSpc>
                <a:defRPr/>
              </a:pPr>
              <a:r>
                <a:rPr lang="es-ES" sz="1500" b="1" dirty="0">
                  <a:solidFill>
                    <a:srgbClr val="DE3490"/>
                  </a:solidFill>
                  <a:latin typeface="Arial" charset="0"/>
                  <a:ea typeface="ＭＳ Ｐゴシック"/>
                  <a:cs typeface="ＭＳ Ｐゴシック"/>
                </a:rPr>
                <a:t>1.6%</a:t>
              </a:r>
            </a:p>
          </p:txBody>
        </p:sp>
      </p:grp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23991" y="2276186"/>
            <a:ext cx="1068834" cy="106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793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3775906" y="3683784"/>
            <a:ext cx="3528392" cy="194478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3802032" y="3707107"/>
            <a:ext cx="3454038" cy="1927860"/>
          </a:xfrm>
          <a:custGeom>
            <a:avLst/>
            <a:gdLst/>
            <a:ahLst/>
            <a:cxnLst>
              <a:cxn ang="0">
                <a:pos x="0" y="353"/>
              </a:cxn>
              <a:cxn ang="0">
                <a:pos x="213" y="8"/>
              </a:cxn>
              <a:cxn ang="0">
                <a:pos x="356" y="223"/>
              </a:cxn>
              <a:cxn ang="0">
                <a:pos x="383" y="233"/>
              </a:cxn>
              <a:cxn ang="0">
                <a:pos x="519" y="71"/>
              </a:cxn>
              <a:cxn ang="0">
                <a:pos x="558" y="60"/>
              </a:cxn>
              <a:cxn ang="0">
                <a:pos x="595" y="79"/>
              </a:cxn>
              <a:cxn ang="0">
                <a:pos x="660" y="353"/>
              </a:cxn>
              <a:cxn ang="0">
                <a:pos x="0" y="353"/>
              </a:cxn>
            </a:cxnLst>
            <a:rect l="0" t="0" r="r" b="b"/>
            <a:pathLst>
              <a:path w="668" h="353">
                <a:moveTo>
                  <a:pt x="0" y="353"/>
                </a:moveTo>
                <a:cubicBezTo>
                  <a:pt x="32" y="283"/>
                  <a:pt x="125" y="19"/>
                  <a:pt x="213" y="8"/>
                </a:cubicBezTo>
                <a:cubicBezTo>
                  <a:pt x="269" y="0"/>
                  <a:pt x="316" y="185"/>
                  <a:pt x="356" y="223"/>
                </a:cubicBezTo>
                <a:cubicBezTo>
                  <a:pt x="365" y="231"/>
                  <a:pt x="372" y="235"/>
                  <a:pt x="383" y="233"/>
                </a:cubicBezTo>
                <a:cubicBezTo>
                  <a:pt x="454" y="220"/>
                  <a:pt x="470" y="113"/>
                  <a:pt x="519" y="71"/>
                </a:cubicBezTo>
                <a:cubicBezTo>
                  <a:pt x="532" y="60"/>
                  <a:pt x="545" y="58"/>
                  <a:pt x="558" y="60"/>
                </a:cubicBezTo>
                <a:cubicBezTo>
                  <a:pt x="570" y="61"/>
                  <a:pt x="582" y="67"/>
                  <a:pt x="595" y="79"/>
                </a:cubicBezTo>
                <a:cubicBezTo>
                  <a:pt x="667" y="152"/>
                  <a:pt x="668" y="257"/>
                  <a:pt x="660" y="353"/>
                </a:cubicBezTo>
                <a:lnTo>
                  <a:pt x="0" y="35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de-DE" dirty="0">
                <a:latin typeface="Calibri" pitchFamily="34" charset="0"/>
              </a:rPr>
              <a:t>Impacto de la crisis en los modelos de SBR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mtClean="0"/>
              <a:t>Una propuesta adicional…</a:t>
            </a:r>
            <a:endParaRPr lang="es-AR"/>
          </a:p>
        </p:txBody>
      </p:sp>
      <p:sp>
        <p:nvSpPr>
          <p:cNvPr id="19" name="Rectangle 101"/>
          <p:cNvSpPr>
            <a:spLocks noChangeArrowheads="1"/>
          </p:cNvSpPr>
          <p:nvPr/>
        </p:nvSpPr>
        <p:spPr bwMode="auto">
          <a:xfrm>
            <a:off x="285750" y="6081713"/>
            <a:ext cx="8358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s-AR" sz="1200" dirty="0" smtClean="0">
                <a:latin typeface="+mj-lt"/>
              </a:rPr>
              <a:t>1) Propuesta de Capitalización de ganancias Extraordinaria de Bancos. Javier Bolzico - Octubre 2010.</a:t>
            </a:r>
          </a:p>
          <a:p>
            <a:pPr>
              <a:lnSpc>
                <a:spcPct val="90000"/>
              </a:lnSpc>
            </a:pPr>
            <a:r>
              <a:rPr lang="es-AR" sz="1200" dirty="0" smtClean="0">
                <a:latin typeface="+mj-lt"/>
              </a:rPr>
              <a:t>www.fitproper.com</a:t>
            </a:r>
          </a:p>
        </p:txBody>
      </p:sp>
      <p:grpSp>
        <p:nvGrpSpPr>
          <p:cNvPr id="63" name="62 Grupo"/>
          <p:cNvGrpSpPr/>
          <p:nvPr/>
        </p:nvGrpSpPr>
        <p:grpSpPr>
          <a:xfrm>
            <a:off x="85725" y="3545671"/>
            <a:ext cx="2767975" cy="2316036"/>
            <a:chOff x="85725" y="3545671"/>
            <a:chExt cx="2767975" cy="2316036"/>
          </a:xfrm>
        </p:grpSpPr>
        <p:grpSp>
          <p:nvGrpSpPr>
            <p:cNvPr id="25" name="24 Grupo"/>
            <p:cNvGrpSpPr/>
            <p:nvPr/>
          </p:nvGrpSpPr>
          <p:grpSpPr>
            <a:xfrm flipH="1">
              <a:off x="217304" y="3545671"/>
              <a:ext cx="2636396" cy="2316036"/>
              <a:chOff x="1084610" y="2286004"/>
              <a:chExt cx="2636396" cy="3352799"/>
            </a:xfrm>
          </p:grpSpPr>
          <p:sp>
            <p:nvSpPr>
              <p:cNvPr id="21" name="Rounded Rectangle 36"/>
              <p:cNvSpPr/>
              <p:nvPr/>
            </p:nvSpPr>
            <p:spPr>
              <a:xfrm rot="16200000" flipH="1">
                <a:off x="777916" y="2695713"/>
                <a:ext cx="3352799" cy="2533381"/>
              </a:xfrm>
              <a:prstGeom prst="round2SameRect">
                <a:avLst>
                  <a:gd name="adj1" fmla="val 3485"/>
                  <a:gd name="adj2" fmla="val 0"/>
                </a:avLst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2" name="Picture 26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 rot="10800000" flipH="1">
                <a:off x="1084610" y="2447926"/>
                <a:ext cx="111000" cy="302895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22 Rectángulo"/>
              <p:cNvSpPr/>
              <p:nvPr/>
            </p:nvSpPr>
            <p:spPr>
              <a:xfrm rot="16200000" flipH="1">
                <a:off x="-279430" y="3948003"/>
                <a:ext cx="2996136" cy="288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85725" y="3684949"/>
              <a:ext cx="2590800" cy="2037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s-ES" b="1" dirty="0" smtClean="0">
                  <a:solidFill>
                    <a:schemeClr val="accent1"/>
                  </a:solidFill>
                  <a:latin typeface="Calibri" pitchFamily="34" charset="0"/>
                </a:rPr>
                <a:t>Ventajas</a:t>
              </a:r>
              <a:endParaRPr lang="es-ES" b="1" dirty="0">
                <a:solidFill>
                  <a:schemeClr val="accent1"/>
                </a:solidFill>
                <a:latin typeface="Calibri" pitchFamily="34" charset="0"/>
              </a:endParaRPr>
            </a:p>
            <a:p>
              <a:pPr marL="142875" lvl="1" indent="-142875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s-ES" sz="1400" dirty="0">
                  <a:latin typeface="Calibri" pitchFamily="34" charset="0"/>
                </a:rPr>
                <a:t>No permite distribuir ganancias extraordinarias generadas por riesgo excesivo</a:t>
              </a:r>
            </a:p>
            <a:p>
              <a:pPr marL="142875" lvl="1" indent="-142875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s-ES" sz="1400" dirty="0">
                  <a:latin typeface="Calibri" pitchFamily="34" charset="0"/>
                </a:rPr>
                <a:t>Se desalienta la contabilidad creativa</a:t>
              </a:r>
            </a:p>
            <a:p>
              <a:pPr marL="142875" lvl="1" indent="-142875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s-ES" sz="1400" dirty="0">
                  <a:latin typeface="Calibri" pitchFamily="34" charset="0"/>
                </a:rPr>
                <a:t>Reduce riesgo moral</a:t>
              </a:r>
            </a:p>
            <a:p>
              <a:pPr marL="142875" lvl="1" indent="-142875"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s-ES" sz="1400" dirty="0">
                  <a:latin typeface="Calibri" pitchFamily="34" charset="0"/>
                </a:rPr>
                <a:t>Fortalece el capital de los bancos</a:t>
              </a:r>
            </a:p>
          </p:txBody>
        </p:sp>
      </p:grpSp>
      <p:sp>
        <p:nvSpPr>
          <p:cNvPr id="28" name="27 Rectángulo"/>
          <p:cNvSpPr/>
          <p:nvPr/>
        </p:nvSpPr>
        <p:spPr>
          <a:xfrm>
            <a:off x="3032227" y="3700095"/>
            <a:ext cx="66043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s-ES" sz="1200" b="1" i="1" smtClean="0">
                <a:solidFill>
                  <a:schemeClr val="tx2"/>
                </a:solidFill>
                <a:latin typeface="+mj-lt"/>
              </a:rPr>
              <a:t>Utilidades</a:t>
            </a:r>
            <a:br>
              <a:rPr lang="es-ES" sz="1200" b="1" i="1" smtClean="0">
                <a:solidFill>
                  <a:schemeClr val="tx2"/>
                </a:solidFill>
                <a:latin typeface="+mj-lt"/>
              </a:rPr>
            </a:br>
            <a:r>
              <a:rPr lang="es-ES" sz="1200" b="1" i="1" smtClean="0">
                <a:solidFill>
                  <a:schemeClr val="tx2"/>
                </a:solidFill>
                <a:latin typeface="+mj-lt"/>
              </a:rPr>
              <a:t>(% del PN)</a:t>
            </a:r>
            <a:endParaRPr lang="es-ES" sz="1200" b="1" i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6817214" y="5692606"/>
            <a:ext cx="48410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s-ES" sz="1200" b="1" i="1" dirty="0" smtClean="0">
                <a:solidFill>
                  <a:schemeClr val="tx2"/>
                </a:solidFill>
                <a:latin typeface="+mj-lt"/>
              </a:rPr>
              <a:t>Tiempo</a:t>
            </a:r>
            <a:endParaRPr lang="es-ES" sz="12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98" name="Freeform 6"/>
          <p:cNvSpPr>
            <a:spLocks noEditPoints="1"/>
          </p:cNvSpPr>
          <p:nvPr/>
        </p:nvSpPr>
        <p:spPr bwMode="auto">
          <a:xfrm>
            <a:off x="4254953" y="3720170"/>
            <a:ext cx="2895601" cy="846511"/>
          </a:xfrm>
          <a:custGeom>
            <a:avLst/>
            <a:gdLst/>
            <a:ahLst/>
            <a:cxnLst>
              <a:cxn ang="0">
                <a:pos x="377" y="155"/>
              </a:cxn>
              <a:cxn ang="0">
                <a:pos x="377" y="155"/>
              </a:cxn>
              <a:cxn ang="0">
                <a:pos x="434" y="68"/>
              </a:cxn>
              <a:cxn ang="0">
                <a:pos x="473" y="57"/>
              </a:cxn>
              <a:cxn ang="0">
                <a:pos x="510" y="76"/>
              </a:cxn>
              <a:cxn ang="0">
                <a:pos x="560" y="155"/>
              </a:cxn>
              <a:cxn ang="0">
                <a:pos x="560" y="155"/>
              </a:cxn>
              <a:cxn ang="0">
                <a:pos x="377" y="155"/>
              </a:cxn>
              <a:cxn ang="0">
                <a:pos x="0" y="155"/>
              </a:cxn>
              <a:cxn ang="0">
                <a:pos x="1" y="155"/>
              </a:cxn>
              <a:cxn ang="0">
                <a:pos x="128" y="5"/>
              </a:cxn>
              <a:cxn ang="0">
                <a:pos x="233" y="155"/>
              </a:cxn>
              <a:cxn ang="0">
                <a:pos x="233" y="155"/>
              </a:cxn>
              <a:cxn ang="0">
                <a:pos x="0" y="155"/>
              </a:cxn>
            </a:cxnLst>
            <a:rect l="0" t="0" r="r" b="b"/>
            <a:pathLst>
              <a:path w="560" h="155">
                <a:moveTo>
                  <a:pt x="377" y="155"/>
                </a:moveTo>
                <a:lnTo>
                  <a:pt x="377" y="155"/>
                </a:lnTo>
                <a:cubicBezTo>
                  <a:pt x="395" y="123"/>
                  <a:pt x="411" y="88"/>
                  <a:pt x="434" y="68"/>
                </a:cubicBezTo>
                <a:cubicBezTo>
                  <a:pt x="447" y="57"/>
                  <a:pt x="460" y="55"/>
                  <a:pt x="473" y="57"/>
                </a:cubicBezTo>
                <a:cubicBezTo>
                  <a:pt x="485" y="58"/>
                  <a:pt x="497" y="64"/>
                  <a:pt x="510" y="76"/>
                </a:cubicBezTo>
                <a:cubicBezTo>
                  <a:pt x="533" y="100"/>
                  <a:pt x="549" y="126"/>
                  <a:pt x="560" y="155"/>
                </a:cubicBezTo>
                <a:lnTo>
                  <a:pt x="560" y="155"/>
                </a:lnTo>
                <a:lnTo>
                  <a:pt x="377" y="155"/>
                </a:lnTo>
                <a:close/>
                <a:moveTo>
                  <a:pt x="0" y="155"/>
                </a:moveTo>
                <a:lnTo>
                  <a:pt x="1" y="155"/>
                </a:lnTo>
                <a:cubicBezTo>
                  <a:pt x="39" y="79"/>
                  <a:pt x="84" y="11"/>
                  <a:pt x="128" y="5"/>
                </a:cubicBezTo>
                <a:cubicBezTo>
                  <a:pt x="167" y="0"/>
                  <a:pt x="202" y="88"/>
                  <a:pt x="233" y="155"/>
                </a:cubicBezTo>
                <a:lnTo>
                  <a:pt x="233" y="155"/>
                </a:lnTo>
                <a:lnTo>
                  <a:pt x="0" y="155"/>
                </a:lnTo>
                <a:close/>
              </a:path>
            </a:pathLst>
          </a:cu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3775906" y="3683784"/>
            <a:ext cx="3528392" cy="1944786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60 Grupo"/>
          <p:cNvGrpSpPr/>
          <p:nvPr/>
        </p:nvGrpSpPr>
        <p:grpSpPr>
          <a:xfrm>
            <a:off x="5108082" y="3108070"/>
            <a:ext cx="1487755" cy="1173243"/>
            <a:chOff x="5108082" y="3108070"/>
            <a:chExt cx="1487755" cy="1173243"/>
          </a:xfrm>
        </p:grpSpPr>
        <p:grpSp>
          <p:nvGrpSpPr>
            <p:cNvPr id="49" name="48 Grupo"/>
            <p:cNvGrpSpPr/>
            <p:nvPr/>
          </p:nvGrpSpPr>
          <p:grpSpPr>
            <a:xfrm>
              <a:off x="5148064" y="3108070"/>
              <a:ext cx="1364196" cy="792308"/>
              <a:chOff x="1216324" y="3601918"/>
              <a:chExt cx="1011444" cy="322584"/>
            </a:xfrm>
            <a:effectLst/>
          </p:grpSpPr>
          <p:sp>
            <p:nvSpPr>
              <p:cNvPr id="50" name="49 Rectángulo redondeado"/>
              <p:cNvSpPr/>
              <p:nvPr/>
            </p:nvSpPr>
            <p:spPr>
              <a:xfrm>
                <a:off x="1216324" y="3603196"/>
                <a:ext cx="1011443" cy="321306"/>
              </a:xfrm>
              <a:prstGeom prst="roundRect">
                <a:avLst>
                  <a:gd name="adj" fmla="val 9754"/>
                </a:avLst>
              </a:prstGeom>
              <a:gradFill>
                <a:gsLst>
                  <a:gs pos="9000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2">
                      <a:lumMod val="20000"/>
                      <a:lumOff val="8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1" name="50 Forma libre"/>
              <p:cNvSpPr/>
              <p:nvPr/>
            </p:nvSpPr>
            <p:spPr>
              <a:xfrm>
                <a:off x="1216325" y="3601918"/>
                <a:ext cx="1011443" cy="222933"/>
              </a:xfrm>
              <a:custGeom>
                <a:avLst/>
                <a:gdLst>
                  <a:gd name="connsiteX0" fmla="*/ 0 w 2316479"/>
                  <a:gd name="connsiteY0" fmla="*/ 0 h 241014"/>
                  <a:gd name="connsiteX1" fmla="*/ 2316479 w 2316479"/>
                  <a:gd name="connsiteY1" fmla="*/ 0 h 241014"/>
                  <a:gd name="connsiteX2" fmla="*/ 2316479 w 2316479"/>
                  <a:gd name="connsiteY2" fmla="*/ 241014 h 241014"/>
                  <a:gd name="connsiteX3" fmla="*/ 0 w 2316479"/>
                  <a:gd name="connsiteY3" fmla="*/ 241014 h 241014"/>
                  <a:gd name="connsiteX4" fmla="*/ 0 w 2316479"/>
                  <a:gd name="connsiteY4" fmla="*/ 0 h 241014"/>
                  <a:gd name="connsiteX0" fmla="*/ 0 w 2316479"/>
                  <a:gd name="connsiteY0" fmla="*/ 0 h 340074"/>
                  <a:gd name="connsiteX1" fmla="*/ 2316479 w 2316479"/>
                  <a:gd name="connsiteY1" fmla="*/ 0 h 340074"/>
                  <a:gd name="connsiteX2" fmla="*/ 2316479 w 2316479"/>
                  <a:gd name="connsiteY2" fmla="*/ 241014 h 340074"/>
                  <a:gd name="connsiteX3" fmla="*/ 0 w 2316479"/>
                  <a:gd name="connsiteY3" fmla="*/ 241014 h 340074"/>
                  <a:gd name="connsiteX4" fmla="*/ 0 w 2316479"/>
                  <a:gd name="connsiteY4" fmla="*/ 0 h 340074"/>
                  <a:gd name="connsiteX0" fmla="*/ 0 w 2316479"/>
                  <a:gd name="connsiteY0" fmla="*/ 0 h 340074"/>
                  <a:gd name="connsiteX1" fmla="*/ 2316479 w 2316479"/>
                  <a:gd name="connsiteY1" fmla="*/ 0 h 340074"/>
                  <a:gd name="connsiteX2" fmla="*/ 2316479 w 2316479"/>
                  <a:gd name="connsiteY2" fmla="*/ 241014 h 340074"/>
                  <a:gd name="connsiteX3" fmla="*/ 0 w 2316479"/>
                  <a:gd name="connsiteY3" fmla="*/ 241014 h 340074"/>
                  <a:gd name="connsiteX4" fmla="*/ 0 w 2316479"/>
                  <a:gd name="connsiteY4" fmla="*/ 0 h 340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6479" h="340074">
                    <a:moveTo>
                      <a:pt x="0" y="0"/>
                    </a:moveTo>
                    <a:lnTo>
                      <a:pt x="2316479" y="0"/>
                    </a:lnTo>
                    <a:lnTo>
                      <a:pt x="2316479" y="241014"/>
                    </a:lnTo>
                    <a:cubicBezTo>
                      <a:pt x="1567179" y="324834"/>
                      <a:pt x="779780" y="340074"/>
                      <a:pt x="0" y="2410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2">
                      <a:lumMod val="20000"/>
                      <a:lumOff val="8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2" name="Content Placeholder 2"/>
              <p:cNvSpPr txBox="1">
                <a:spLocks/>
              </p:cNvSpPr>
              <p:nvPr/>
            </p:nvSpPr>
            <p:spPr bwMode="auto">
              <a:xfrm>
                <a:off x="1247159" y="3651684"/>
                <a:ext cx="935472" cy="192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266700" indent="-2667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100000"/>
                  <a:buFontTx/>
                  <a:buBlip>
                    <a:blip r:embed="rId4"/>
                  </a:buBlip>
                  <a:defRPr sz="1800" kern="1200">
                    <a:solidFill>
                      <a:schemeClr val="accent2"/>
                    </a:solidFill>
                    <a:latin typeface="Helvetica"/>
                    <a:ea typeface="+mn-ea"/>
                    <a:cs typeface="Helvetica"/>
                  </a:defRPr>
                </a:lvl1pPr>
                <a:lvl2pPr marL="457200" indent="-2047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BCA26"/>
                  </a:buClr>
                  <a:buFont typeface="Arial" pitchFamily="34" charset="0"/>
                  <a:buChar char="•"/>
                  <a:tabLst/>
                  <a:defRPr sz="1600" kern="1200">
                    <a:solidFill>
                      <a:schemeClr val="tx1"/>
                    </a:solidFill>
                    <a:latin typeface="Helvetica"/>
                    <a:ea typeface="+mn-ea"/>
                    <a:cs typeface="Helvetica"/>
                  </a:defRPr>
                </a:lvl2pPr>
                <a:lvl3pPr marL="722313" indent="-1873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BCA26"/>
                  </a:buClr>
                  <a:buSzPct val="80000"/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Helvetica"/>
                    <a:ea typeface="+mn-ea"/>
                    <a:cs typeface="Helvetica"/>
                  </a:defRPr>
                </a:lvl3pPr>
                <a:lvl4pPr marL="893763" indent="-1746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BCA26"/>
                  </a:buClr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Helvetica"/>
                    <a:ea typeface="+mn-ea"/>
                    <a:cs typeface="Helvetic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200" b="1" dirty="0" smtClean="0">
                    <a:solidFill>
                      <a:schemeClr val="bg1"/>
                    </a:solidFill>
                    <a:latin typeface="+mj-lt"/>
                  </a:rPr>
                  <a:t>Utilidades que no se pueden distribuir (se capitalizan)</a:t>
                </a:r>
              </a:p>
            </p:txBody>
          </p:sp>
        </p:grpSp>
        <p:sp>
          <p:nvSpPr>
            <p:cNvPr id="53" name="Freeform 16"/>
            <p:cNvSpPr>
              <a:spLocks/>
            </p:cNvSpPr>
            <p:nvPr/>
          </p:nvSpPr>
          <p:spPr bwMode="auto">
            <a:xfrm rot="19358116" flipH="1" flipV="1">
              <a:off x="5108082" y="4042770"/>
              <a:ext cx="525581" cy="238543"/>
            </a:xfrm>
            <a:custGeom>
              <a:avLst/>
              <a:gdLst/>
              <a:ahLst/>
              <a:cxnLst>
                <a:cxn ang="0">
                  <a:pos x="391" y="77"/>
                </a:cxn>
                <a:cxn ang="0">
                  <a:pos x="337" y="23"/>
                </a:cxn>
                <a:cxn ang="0">
                  <a:pos x="302" y="57"/>
                </a:cxn>
                <a:cxn ang="0">
                  <a:pos x="307" y="62"/>
                </a:cxn>
                <a:cxn ang="0">
                  <a:pos x="17" y="82"/>
                </a:cxn>
                <a:cxn ang="0">
                  <a:pos x="17" y="108"/>
                </a:cxn>
                <a:cxn ang="0">
                  <a:pos x="307" y="128"/>
                </a:cxn>
                <a:cxn ang="0">
                  <a:pos x="302" y="132"/>
                </a:cxn>
                <a:cxn ang="0">
                  <a:pos x="295" y="149"/>
                </a:cxn>
                <a:cxn ang="0">
                  <a:pos x="337" y="166"/>
                </a:cxn>
                <a:cxn ang="0">
                  <a:pos x="391" y="112"/>
                </a:cxn>
                <a:cxn ang="0">
                  <a:pos x="391" y="77"/>
                </a:cxn>
              </a:cxnLst>
              <a:rect l="0" t="0" r="r" b="b"/>
              <a:pathLst>
                <a:path w="401" h="182">
                  <a:moveTo>
                    <a:pt x="391" y="77"/>
                  </a:moveTo>
                  <a:lnTo>
                    <a:pt x="337" y="23"/>
                  </a:lnTo>
                  <a:cubicBezTo>
                    <a:pt x="314" y="0"/>
                    <a:pt x="280" y="35"/>
                    <a:pt x="302" y="57"/>
                  </a:cubicBezTo>
                  <a:lnTo>
                    <a:pt x="307" y="62"/>
                  </a:lnTo>
                  <a:lnTo>
                    <a:pt x="17" y="82"/>
                  </a:lnTo>
                  <a:cubicBezTo>
                    <a:pt x="0" y="83"/>
                    <a:pt x="0" y="106"/>
                    <a:pt x="17" y="108"/>
                  </a:cubicBezTo>
                  <a:lnTo>
                    <a:pt x="307" y="128"/>
                  </a:lnTo>
                  <a:lnTo>
                    <a:pt x="302" y="132"/>
                  </a:lnTo>
                  <a:cubicBezTo>
                    <a:pt x="298" y="137"/>
                    <a:pt x="295" y="142"/>
                    <a:pt x="295" y="149"/>
                  </a:cubicBezTo>
                  <a:cubicBezTo>
                    <a:pt x="295" y="171"/>
                    <a:pt x="321" y="182"/>
                    <a:pt x="337" y="166"/>
                  </a:cubicBezTo>
                  <a:lnTo>
                    <a:pt x="391" y="112"/>
                  </a:lnTo>
                  <a:cubicBezTo>
                    <a:pt x="401" y="102"/>
                    <a:pt x="401" y="87"/>
                    <a:pt x="391" y="77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00000">
                  <a:schemeClr val="accent3"/>
                </a:gs>
              </a:gsLst>
              <a:lin ang="0" scaled="1"/>
              <a:tileRect/>
            </a:gradFill>
            <a:ln w="9525">
              <a:gradFill flip="none" rotWithShape="1">
                <a:gsLst>
                  <a:gs pos="0">
                    <a:schemeClr val="tx2">
                      <a:alpha val="4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 rot="2241884" flipV="1">
              <a:off x="6070256" y="4042770"/>
              <a:ext cx="525581" cy="238543"/>
            </a:xfrm>
            <a:custGeom>
              <a:avLst/>
              <a:gdLst/>
              <a:ahLst/>
              <a:cxnLst>
                <a:cxn ang="0">
                  <a:pos x="391" y="77"/>
                </a:cxn>
                <a:cxn ang="0">
                  <a:pos x="337" y="23"/>
                </a:cxn>
                <a:cxn ang="0">
                  <a:pos x="302" y="57"/>
                </a:cxn>
                <a:cxn ang="0">
                  <a:pos x="307" y="62"/>
                </a:cxn>
                <a:cxn ang="0">
                  <a:pos x="17" y="82"/>
                </a:cxn>
                <a:cxn ang="0">
                  <a:pos x="17" y="108"/>
                </a:cxn>
                <a:cxn ang="0">
                  <a:pos x="307" y="128"/>
                </a:cxn>
                <a:cxn ang="0">
                  <a:pos x="302" y="132"/>
                </a:cxn>
                <a:cxn ang="0">
                  <a:pos x="295" y="149"/>
                </a:cxn>
                <a:cxn ang="0">
                  <a:pos x="337" y="166"/>
                </a:cxn>
                <a:cxn ang="0">
                  <a:pos x="391" y="112"/>
                </a:cxn>
                <a:cxn ang="0">
                  <a:pos x="391" y="77"/>
                </a:cxn>
              </a:cxnLst>
              <a:rect l="0" t="0" r="r" b="b"/>
              <a:pathLst>
                <a:path w="401" h="182">
                  <a:moveTo>
                    <a:pt x="391" y="77"/>
                  </a:moveTo>
                  <a:lnTo>
                    <a:pt x="337" y="23"/>
                  </a:lnTo>
                  <a:cubicBezTo>
                    <a:pt x="314" y="0"/>
                    <a:pt x="280" y="35"/>
                    <a:pt x="302" y="57"/>
                  </a:cubicBezTo>
                  <a:lnTo>
                    <a:pt x="307" y="62"/>
                  </a:lnTo>
                  <a:lnTo>
                    <a:pt x="17" y="82"/>
                  </a:lnTo>
                  <a:cubicBezTo>
                    <a:pt x="0" y="83"/>
                    <a:pt x="0" y="106"/>
                    <a:pt x="17" y="108"/>
                  </a:cubicBezTo>
                  <a:lnTo>
                    <a:pt x="307" y="128"/>
                  </a:lnTo>
                  <a:lnTo>
                    <a:pt x="302" y="132"/>
                  </a:lnTo>
                  <a:cubicBezTo>
                    <a:pt x="298" y="137"/>
                    <a:pt x="295" y="142"/>
                    <a:pt x="295" y="149"/>
                  </a:cubicBezTo>
                  <a:cubicBezTo>
                    <a:pt x="295" y="171"/>
                    <a:pt x="321" y="182"/>
                    <a:pt x="337" y="166"/>
                  </a:cubicBezTo>
                  <a:lnTo>
                    <a:pt x="391" y="112"/>
                  </a:lnTo>
                  <a:cubicBezTo>
                    <a:pt x="401" y="102"/>
                    <a:pt x="401" y="87"/>
                    <a:pt x="391" y="77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00000">
                  <a:schemeClr val="accent3"/>
                </a:gs>
              </a:gsLst>
              <a:lin ang="0" scaled="1"/>
              <a:tileRect/>
            </a:gradFill>
            <a:ln w="9525">
              <a:gradFill flip="none" rotWithShape="1">
                <a:gsLst>
                  <a:gs pos="0">
                    <a:schemeClr val="tx2">
                      <a:alpha val="4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2" name="61 Grupo"/>
          <p:cNvGrpSpPr/>
          <p:nvPr/>
        </p:nvGrpSpPr>
        <p:grpSpPr>
          <a:xfrm>
            <a:off x="6949440" y="5010214"/>
            <a:ext cx="2087056" cy="369332"/>
            <a:chOff x="6949440" y="5010214"/>
            <a:chExt cx="2087056" cy="369332"/>
          </a:xfrm>
        </p:grpSpPr>
        <p:sp>
          <p:nvSpPr>
            <p:cNvPr id="31" name="30 Rectángulo"/>
            <p:cNvSpPr/>
            <p:nvPr/>
          </p:nvSpPr>
          <p:spPr>
            <a:xfrm>
              <a:off x="7740351" y="5010214"/>
              <a:ext cx="12961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s-ES" sz="1200" b="1" dirty="0" smtClean="0">
                  <a:latin typeface="+mj-lt"/>
                </a:rPr>
                <a:t>Utilidades que se pueden distribuir</a:t>
              </a:r>
              <a:endParaRPr lang="es-ES" sz="1200" b="1" dirty="0">
                <a:latin typeface="+mj-lt"/>
              </a:endParaRPr>
            </a:p>
          </p:txBody>
        </p:sp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6949440" y="5032949"/>
              <a:ext cx="685029" cy="310911"/>
            </a:xfrm>
            <a:custGeom>
              <a:avLst/>
              <a:gdLst/>
              <a:ahLst/>
              <a:cxnLst>
                <a:cxn ang="0">
                  <a:pos x="391" y="77"/>
                </a:cxn>
                <a:cxn ang="0">
                  <a:pos x="337" y="23"/>
                </a:cxn>
                <a:cxn ang="0">
                  <a:pos x="302" y="57"/>
                </a:cxn>
                <a:cxn ang="0">
                  <a:pos x="307" y="62"/>
                </a:cxn>
                <a:cxn ang="0">
                  <a:pos x="17" y="82"/>
                </a:cxn>
                <a:cxn ang="0">
                  <a:pos x="17" y="108"/>
                </a:cxn>
                <a:cxn ang="0">
                  <a:pos x="307" y="128"/>
                </a:cxn>
                <a:cxn ang="0">
                  <a:pos x="302" y="132"/>
                </a:cxn>
                <a:cxn ang="0">
                  <a:pos x="295" y="149"/>
                </a:cxn>
                <a:cxn ang="0">
                  <a:pos x="337" y="166"/>
                </a:cxn>
                <a:cxn ang="0">
                  <a:pos x="391" y="112"/>
                </a:cxn>
                <a:cxn ang="0">
                  <a:pos x="391" y="77"/>
                </a:cxn>
              </a:cxnLst>
              <a:rect l="0" t="0" r="r" b="b"/>
              <a:pathLst>
                <a:path w="401" h="182">
                  <a:moveTo>
                    <a:pt x="391" y="77"/>
                  </a:moveTo>
                  <a:lnTo>
                    <a:pt x="337" y="23"/>
                  </a:lnTo>
                  <a:cubicBezTo>
                    <a:pt x="314" y="0"/>
                    <a:pt x="280" y="35"/>
                    <a:pt x="302" y="57"/>
                  </a:cubicBezTo>
                  <a:lnTo>
                    <a:pt x="307" y="62"/>
                  </a:lnTo>
                  <a:lnTo>
                    <a:pt x="17" y="82"/>
                  </a:lnTo>
                  <a:cubicBezTo>
                    <a:pt x="0" y="83"/>
                    <a:pt x="0" y="106"/>
                    <a:pt x="17" y="108"/>
                  </a:cubicBezTo>
                  <a:lnTo>
                    <a:pt x="307" y="128"/>
                  </a:lnTo>
                  <a:lnTo>
                    <a:pt x="302" y="132"/>
                  </a:lnTo>
                  <a:cubicBezTo>
                    <a:pt x="298" y="137"/>
                    <a:pt x="295" y="142"/>
                    <a:pt x="295" y="149"/>
                  </a:cubicBezTo>
                  <a:cubicBezTo>
                    <a:pt x="295" y="171"/>
                    <a:pt x="321" y="182"/>
                    <a:pt x="337" y="166"/>
                  </a:cubicBezTo>
                  <a:lnTo>
                    <a:pt x="391" y="112"/>
                  </a:lnTo>
                  <a:cubicBezTo>
                    <a:pt x="401" y="102"/>
                    <a:pt x="401" y="87"/>
                    <a:pt x="391" y="77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gradFill flip="none" rotWithShape="1">
                <a:gsLst>
                  <a:gs pos="0">
                    <a:schemeClr val="tx2">
                      <a:alpha val="4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3775906" y="4378934"/>
            <a:ext cx="5084421" cy="369332"/>
            <a:chOff x="3775906" y="4378934"/>
            <a:chExt cx="5084421" cy="369332"/>
          </a:xfrm>
        </p:grpSpPr>
        <p:sp>
          <p:nvSpPr>
            <p:cNvPr id="30" name="29 Rectángulo"/>
            <p:cNvSpPr/>
            <p:nvPr/>
          </p:nvSpPr>
          <p:spPr>
            <a:xfrm>
              <a:off x="7740351" y="4378934"/>
              <a:ext cx="1119976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s-ES" sz="1200" b="1" dirty="0" smtClean="0">
                  <a:solidFill>
                    <a:schemeClr val="accent5"/>
                  </a:solidFill>
                  <a:latin typeface="+mj-lt"/>
                </a:rPr>
                <a:t>Nivel </a:t>
              </a:r>
              <a:r>
                <a:rPr lang="es-ES" sz="1200" b="1" smtClean="0">
                  <a:solidFill>
                    <a:schemeClr val="accent5"/>
                  </a:solidFill>
                  <a:latin typeface="+mj-lt"/>
                </a:rPr>
                <a:t>de retorno normal (x%)</a:t>
              </a:r>
              <a:endParaRPr lang="es-ES" sz="1200" b="1" dirty="0">
                <a:solidFill>
                  <a:schemeClr val="accent5"/>
                </a:solidFill>
                <a:latin typeface="+mj-lt"/>
              </a:endParaRPr>
            </a:p>
          </p:txBody>
        </p:sp>
        <p:grpSp>
          <p:nvGrpSpPr>
            <p:cNvPr id="59" name="58 Grupo"/>
            <p:cNvGrpSpPr/>
            <p:nvPr/>
          </p:nvGrpSpPr>
          <p:grpSpPr>
            <a:xfrm>
              <a:off x="3775906" y="4501442"/>
              <a:ext cx="3874189" cy="124316"/>
              <a:chOff x="3775906" y="4501442"/>
              <a:chExt cx="3874189" cy="124316"/>
            </a:xfrm>
          </p:grpSpPr>
          <p:cxnSp>
            <p:nvCxnSpPr>
              <p:cNvPr id="46" name="45 Conector recto"/>
              <p:cNvCxnSpPr/>
              <p:nvPr/>
            </p:nvCxnSpPr>
            <p:spPr>
              <a:xfrm>
                <a:off x="3775906" y="4563600"/>
                <a:ext cx="3823966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7571317" y="4501442"/>
                <a:ext cx="78778" cy="124316"/>
              </a:xfrm>
              <a:custGeom>
                <a:avLst/>
                <a:gdLst>
                  <a:gd name="T0" fmla="*/ 528 w 108"/>
                  <a:gd name="T1" fmla="*/ 351 h 166"/>
                  <a:gd name="T2" fmla="*/ 219 w 108"/>
                  <a:gd name="T3" fmla="*/ 43 h 166"/>
                  <a:gd name="T4" fmla="*/ 135 w 108"/>
                  <a:gd name="T5" fmla="*/ 0 h 166"/>
                  <a:gd name="T6" fmla="*/ 34 w 108"/>
                  <a:gd name="T7" fmla="*/ 43 h 166"/>
                  <a:gd name="T8" fmla="*/ 0 w 108"/>
                  <a:gd name="T9" fmla="*/ 142 h 166"/>
                  <a:gd name="T10" fmla="*/ 34 w 108"/>
                  <a:gd name="T11" fmla="*/ 243 h 166"/>
                  <a:gd name="T12" fmla="*/ 243 w 108"/>
                  <a:gd name="T13" fmla="*/ 446 h 166"/>
                  <a:gd name="T14" fmla="*/ 34 w 108"/>
                  <a:gd name="T15" fmla="*/ 654 h 166"/>
                  <a:gd name="T16" fmla="*/ 0 w 108"/>
                  <a:gd name="T17" fmla="*/ 752 h 166"/>
                  <a:gd name="T18" fmla="*/ 34 w 108"/>
                  <a:gd name="T19" fmla="*/ 849 h 166"/>
                  <a:gd name="T20" fmla="*/ 135 w 108"/>
                  <a:gd name="T21" fmla="*/ 894 h 166"/>
                  <a:gd name="T22" fmla="*/ 219 w 108"/>
                  <a:gd name="T23" fmla="*/ 849 h 166"/>
                  <a:gd name="T24" fmla="*/ 528 w 108"/>
                  <a:gd name="T25" fmla="*/ 544 h 166"/>
                  <a:gd name="T26" fmla="*/ 566 w 108"/>
                  <a:gd name="T27" fmla="*/ 446 h 166"/>
                  <a:gd name="T28" fmla="*/ 528 w 108"/>
                  <a:gd name="T29" fmla="*/ 351 h 1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8"/>
                  <a:gd name="T46" fmla="*/ 0 h 166"/>
                  <a:gd name="T47" fmla="*/ 108 w 108"/>
                  <a:gd name="T48" fmla="*/ 166 h 16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8" h="166">
                    <a:moveTo>
                      <a:pt x="100" y="65"/>
                    </a:moveTo>
                    <a:lnTo>
                      <a:pt x="43" y="8"/>
                    </a:lnTo>
                    <a:cubicBezTo>
                      <a:pt x="38" y="3"/>
                      <a:pt x="32" y="0"/>
                      <a:pt x="25" y="0"/>
                    </a:cubicBezTo>
                    <a:cubicBezTo>
                      <a:pt x="18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39"/>
                      <a:pt x="7" y="44"/>
                    </a:cubicBezTo>
                    <a:lnTo>
                      <a:pt x="46" y="83"/>
                    </a:lnTo>
                    <a:lnTo>
                      <a:pt x="7" y="122"/>
                    </a:lnTo>
                    <a:cubicBezTo>
                      <a:pt x="2" y="127"/>
                      <a:pt x="0" y="133"/>
                      <a:pt x="0" y="140"/>
                    </a:cubicBezTo>
                    <a:cubicBezTo>
                      <a:pt x="0" y="147"/>
                      <a:pt x="2" y="153"/>
                      <a:pt x="7" y="158"/>
                    </a:cubicBezTo>
                    <a:cubicBezTo>
                      <a:pt x="12" y="163"/>
                      <a:pt x="18" y="166"/>
                      <a:pt x="25" y="166"/>
                    </a:cubicBezTo>
                    <a:cubicBezTo>
                      <a:pt x="32" y="166"/>
                      <a:pt x="38" y="163"/>
                      <a:pt x="43" y="158"/>
                    </a:cubicBezTo>
                    <a:lnTo>
                      <a:pt x="100" y="101"/>
                    </a:lnTo>
                    <a:cubicBezTo>
                      <a:pt x="105" y="96"/>
                      <a:pt x="108" y="90"/>
                      <a:pt x="108" y="83"/>
                    </a:cubicBezTo>
                    <a:cubicBezTo>
                      <a:pt x="108" y="76"/>
                      <a:pt x="105" y="70"/>
                      <a:pt x="100" y="6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9700" y="1785926"/>
            <a:ext cx="63246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65731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197" grpId="0" animBg="1"/>
      <p:bldP spid="28" grpId="0"/>
      <p:bldP spid="32" grpId="0"/>
      <p:bldP spid="8198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de-DE" smtClean="0">
                <a:latin typeface="Calibri" pitchFamily="34" charset="0"/>
              </a:rPr>
              <a:t>Impacto de la crisis en los modelos de SBR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mtClean="0"/>
              <a:t>Una propuesta adicional…</a:t>
            </a:r>
            <a:endParaRPr lang="es-AR"/>
          </a:p>
        </p:txBody>
      </p:sp>
      <p:grpSp>
        <p:nvGrpSpPr>
          <p:cNvPr id="25" name="24 Grupo"/>
          <p:cNvGrpSpPr/>
          <p:nvPr/>
        </p:nvGrpSpPr>
        <p:grpSpPr>
          <a:xfrm>
            <a:off x="1403649" y="2000741"/>
            <a:ext cx="6336704" cy="2656484"/>
            <a:chOff x="1934681" y="2708920"/>
            <a:chExt cx="5830099" cy="2444103"/>
          </a:xfrm>
        </p:grpSpPr>
        <p:pic>
          <p:nvPicPr>
            <p:cNvPr id="19" name="147 Imagen" descr="sombrita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934681" y="2708920"/>
              <a:ext cx="230000" cy="157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148 Imagen" descr="sombrita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534780" y="2708920"/>
              <a:ext cx="230000" cy="157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20 Redondear rectángulo de esquina del mismo lado"/>
            <p:cNvSpPr/>
            <p:nvPr/>
          </p:nvSpPr>
          <p:spPr bwMode="auto">
            <a:xfrm flipV="1">
              <a:off x="2123728" y="2743198"/>
              <a:ext cx="5458172" cy="2409825"/>
            </a:xfrm>
            <a:prstGeom prst="round2SameRect">
              <a:avLst>
                <a:gd name="adj1" fmla="val 9552"/>
                <a:gd name="adj2" fmla="val 5753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latin typeface="Calibri" pitchFamily="34" charset="0"/>
              </a:endParaRPr>
            </a:p>
          </p:txBody>
        </p:sp>
        <p:sp>
          <p:nvSpPr>
            <p:cNvPr id="23" name="22 Redondear rectángulo de esquina del mismo lado"/>
            <p:cNvSpPr/>
            <p:nvPr/>
          </p:nvSpPr>
          <p:spPr bwMode="auto">
            <a:xfrm flipV="1">
              <a:off x="2157061" y="2780928"/>
              <a:ext cx="5391507" cy="540768"/>
            </a:xfrm>
            <a:prstGeom prst="round2SameRect">
              <a:avLst>
                <a:gd name="adj1" fmla="val 16667"/>
                <a:gd name="adj2" fmla="val 23955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latin typeface="Calibri" pitchFamily="34" charset="0"/>
              </a:endParaRPr>
            </a:p>
          </p:txBody>
        </p:sp>
        <p:sp>
          <p:nvSpPr>
            <p:cNvPr id="24" name="23 Redondear rectángulo de esquina del mismo lado"/>
            <p:cNvSpPr/>
            <p:nvPr/>
          </p:nvSpPr>
          <p:spPr bwMode="auto">
            <a:xfrm flipV="1">
              <a:off x="2164080" y="2780928"/>
              <a:ext cx="5377468" cy="2122172"/>
            </a:xfrm>
            <a:prstGeom prst="round2SameRect">
              <a:avLst>
                <a:gd name="adj1" fmla="val 9552"/>
                <a:gd name="adj2" fmla="val 5753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latin typeface="Calibri" pitchFamily="34" charset="0"/>
              </a:endParaRPr>
            </a:p>
          </p:txBody>
        </p:sp>
      </p:grpSp>
      <p:pic>
        <p:nvPicPr>
          <p:cNvPr id="6" name="Picture 2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3" t="3761" r="-4" b="2469"/>
          <a:stretch/>
        </p:blipFill>
        <p:spPr bwMode="auto">
          <a:xfrm rot="16200000" flipV="1">
            <a:off x="4559615" y="177880"/>
            <a:ext cx="63967" cy="489654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1673233" y="2232360"/>
            <a:ext cx="5797537" cy="35893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_tradnl" b="1" dirty="0" smtClean="0">
                <a:solidFill>
                  <a:schemeClr val="accent3"/>
                </a:solidFill>
                <a:latin typeface="+mj-lt"/>
              </a:rPr>
              <a:t>ROE - Banco USA</a:t>
            </a:r>
            <a:endParaRPr lang="es-ES_tradnl" b="1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27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9043">
            <a:off x="6687502" y="1778683"/>
            <a:ext cx="483574" cy="70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8" name="27 Elipse"/>
          <p:cNvSpPr/>
          <p:nvPr/>
        </p:nvSpPr>
        <p:spPr>
          <a:xfrm>
            <a:off x="6552106" y="2390295"/>
            <a:ext cx="286054" cy="582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33 Grupo"/>
          <p:cNvGrpSpPr/>
          <p:nvPr/>
        </p:nvGrpSpPr>
        <p:grpSpPr>
          <a:xfrm>
            <a:off x="2156835" y="2783152"/>
            <a:ext cx="4830333" cy="2662072"/>
            <a:chOff x="2204780" y="2711144"/>
            <a:chExt cx="4830333" cy="2662072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12" t="12981" r="2440" b="3716"/>
            <a:stretch>
              <a:fillRect/>
            </a:stretch>
          </p:blipFill>
          <p:spPr bwMode="auto">
            <a:xfrm>
              <a:off x="2267744" y="2711144"/>
              <a:ext cx="4703402" cy="266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l="3" t="3761" r="-4" b="2469"/>
            <a:stretch/>
          </p:blipFill>
          <p:spPr bwMode="auto">
            <a:xfrm flipV="1">
              <a:off x="2204780" y="2741773"/>
              <a:ext cx="63967" cy="2600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2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l="3" t="3761" r="-4" b="2469"/>
            <a:stretch/>
          </p:blipFill>
          <p:spPr bwMode="auto">
            <a:xfrm flipH="1" flipV="1">
              <a:off x="6971146" y="2741773"/>
              <a:ext cx="63967" cy="26008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34 Rectángulo redondeado"/>
          <p:cNvSpPr/>
          <p:nvPr/>
        </p:nvSpPr>
        <p:spPr bwMode="auto">
          <a:xfrm>
            <a:off x="1907704" y="5670316"/>
            <a:ext cx="5342122" cy="278964"/>
          </a:xfrm>
          <a:prstGeom prst="roundRect">
            <a:avLst>
              <a:gd name="adj" fmla="val 17055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Gs Bancos USA 2002-2007 = $ 660 mil millones</a:t>
            </a:r>
          </a:p>
        </p:txBody>
      </p:sp>
      <p:sp>
        <p:nvSpPr>
          <p:cNvPr id="36" name="35 Rectángulo redondeado"/>
          <p:cNvSpPr/>
          <p:nvPr/>
        </p:nvSpPr>
        <p:spPr bwMode="auto">
          <a:xfrm>
            <a:off x="1907704" y="6044199"/>
            <a:ext cx="5342122" cy="278964"/>
          </a:xfrm>
          <a:prstGeom prst="roundRect">
            <a:avLst>
              <a:gd name="adj" fmla="val 17055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Gs </a:t>
            </a:r>
            <a:r>
              <a:rPr lang="es-AR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CitiGroup</a:t>
            </a:r>
            <a:r>
              <a:rPr lang="es-AR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2002-2006 = $ 42 mil millones</a:t>
            </a:r>
          </a:p>
        </p:txBody>
      </p:sp>
    </p:spTree>
    <p:extLst>
      <p:ext uri="{BB962C8B-B14F-4D97-AF65-F5344CB8AC3E}">
        <p14:creationId xmlns="" xmlns:p14="http://schemas.microsoft.com/office/powerpoint/2010/main" val="4091557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de-DE" dirty="0">
                <a:latin typeface="Calibri" pitchFamily="34" charset="0"/>
              </a:rPr>
              <a:t>Conclusiones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2103437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571612"/>
            <a:ext cx="211137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765" y="1571612"/>
            <a:ext cx="211137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1571612"/>
            <a:ext cx="211137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547" y="4084657"/>
            <a:ext cx="2103437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4071942"/>
            <a:ext cx="211137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4071942"/>
            <a:ext cx="211137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89781" y="4013219"/>
            <a:ext cx="211137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66522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468313" y="1643050"/>
            <a:ext cx="8510587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s-AR" altLang="de-DE" sz="25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Redes de Seguridad Financiera - Primera Barrera de Entrada:</a:t>
            </a:r>
          </a:p>
          <a:p>
            <a:pPr>
              <a:defRPr/>
            </a:pPr>
            <a:r>
              <a:rPr lang="es-AR" altLang="de-DE" sz="25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Fortalecimiento de los Procesos de Supervisión por Riesgos</a:t>
            </a:r>
          </a:p>
          <a:p>
            <a:pPr>
              <a:defRPr/>
            </a:pPr>
            <a:r>
              <a:rPr lang="es-ES" altLang="de-DE" sz="16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es-ES" altLang="de-DE" sz="16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</a:br>
            <a:r>
              <a:rPr lang="es-ES" altLang="de-DE" sz="21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Taller de Capacitación </a:t>
            </a:r>
            <a:endParaRPr lang="es-ES" altLang="de-DE" sz="2100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s-ES" altLang="de-DE" sz="2100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s-ES" altLang="de-DE" sz="2100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s-ES" altLang="de-DE" sz="3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Supervisión </a:t>
            </a:r>
            <a:r>
              <a:rPr lang="es-ES" altLang="de-DE" sz="32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basada en </a:t>
            </a:r>
            <a:r>
              <a:rPr lang="es-ES" altLang="de-DE" sz="3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riesgos </a:t>
            </a:r>
          </a:p>
          <a:p>
            <a:pPr algn="ctr">
              <a:defRPr/>
            </a:pPr>
            <a:r>
              <a:rPr lang="es-ES" altLang="de-DE" sz="3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(SBR)</a:t>
            </a:r>
            <a:endParaRPr lang="es-ES" altLang="de-DE" sz="3200" b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s-ES" altLang="de-DE" sz="21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es-ES" altLang="de-DE" sz="21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es-ES" altLang="de-DE" sz="21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</a:br>
            <a:r>
              <a:rPr lang="es-ES" altLang="de-DE" sz="21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es-ES" altLang="de-DE" sz="21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</a:br>
            <a:r>
              <a:rPr lang="es-ES" altLang="de-DE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Washington D.C., </a:t>
            </a:r>
            <a:r>
              <a:rPr lang="es-AR" altLang="de-DE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2 y 3 de Diciembre de 2010</a:t>
            </a:r>
            <a:endParaRPr lang="es-ES" altLang="de-DE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1 Rectángulo"/>
          <p:cNvSpPr/>
          <p:nvPr/>
        </p:nvSpPr>
        <p:spPr>
          <a:xfrm>
            <a:off x="4406900" y="5500702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altLang="de-DE" sz="20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Javier </a:t>
            </a:r>
            <a:r>
              <a:rPr lang="es-ES" altLang="de-DE" sz="20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Bolzico</a:t>
            </a:r>
            <a:endParaRPr lang="es-ES" altLang="de-DE" sz="20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es-ES" altLang="de-DE" sz="14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              Jbolzico@fitproper.com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Supervisión bancaria en el contexto de la Red de Seguridad Financiera</a:t>
            </a:r>
            <a:endParaRPr lang="en-US" dirty="0"/>
          </a:p>
        </p:txBody>
      </p:sp>
      <p:sp>
        <p:nvSpPr>
          <p:cNvPr id="70" name="Rectangle 101"/>
          <p:cNvSpPr>
            <a:spLocks noChangeArrowheads="1"/>
          </p:cNvSpPr>
          <p:nvPr/>
        </p:nvSpPr>
        <p:spPr bwMode="auto">
          <a:xfrm>
            <a:off x="285750" y="6081713"/>
            <a:ext cx="8358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AR" sz="1200" dirty="0">
                <a:latin typeface="+mj-lt"/>
              </a:rPr>
              <a:t>Fuente: Javier </a:t>
            </a:r>
            <a:r>
              <a:rPr lang="es-AR" sz="1200" dirty="0" err="1">
                <a:latin typeface="+mj-lt"/>
              </a:rPr>
              <a:t>Bolzico</a:t>
            </a:r>
            <a:r>
              <a:rPr lang="es-AR" sz="1200" dirty="0">
                <a:latin typeface="+mj-lt"/>
              </a:rPr>
              <a:t> -2006- “Pilares para una Resolución Bancaria Eficiente”. Seminario “Concertación </a:t>
            </a:r>
            <a:r>
              <a:rPr lang="es-ES_tradnl" sz="1200" dirty="0">
                <a:latin typeface="+mj-lt"/>
              </a:rPr>
              <a:t>Ecuador”</a:t>
            </a: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479" y="1977814"/>
            <a:ext cx="447381" cy="36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1773908" y="5643578"/>
            <a:ext cx="65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GR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81" y="2135201"/>
            <a:ext cx="1997075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3144855"/>
            <a:ext cx="137160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049252"/>
            <a:ext cx="5210806" cy="35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21909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de-DE" dirty="0">
                <a:latin typeface="Calibri" pitchFamily="34" charset="0"/>
              </a:rPr>
              <a:t>Supervisión bancaria ayer y hoy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5" y="1576406"/>
            <a:ext cx="48926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68468"/>
            <a:ext cx="4556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86502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887863"/>
            <a:ext cx="8640763" cy="683136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s-ES_tradnl" altLang="de-DE" dirty="0" smtClean="0">
                <a:latin typeface="Calibri" pitchFamily="34" charset="0"/>
              </a:rPr>
              <a:t>Evolución de la Administración de Riesgo: Tradicional vs Integral</a:t>
            </a:r>
            <a:endParaRPr lang="es-ES_tradnl" altLang="de-DE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79" y="1571612"/>
            <a:ext cx="3208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571612"/>
            <a:ext cx="57991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87387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1045"/>
            <a:ext cx="71850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de-DE" dirty="0">
                <a:latin typeface="Calibri" pitchFamily="34" charset="0"/>
              </a:rPr>
              <a:t>Administración de Riesgo por parte de las entidades</a:t>
            </a:r>
            <a:endParaRPr lang="en-U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23850" y="1364882"/>
            <a:ext cx="8629650" cy="263918"/>
          </a:xfrm>
        </p:spPr>
        <p:txBody>
          <a:bodyPr/>
          <a:lstStyle/>
          <a:p>
            <a:r>
              <a:rPr lang="es-ES" dirty="0"/>
              <a:t>Las entidades frente al riesgo…</a:t>
            </a:r>
            <a:endParaRPr lang="en-US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00199" y="1907307"/>
            <a:ext cx="6044628" cy="3726102"/>
            <a:chOff x="1499171" y="1988840"/>
            <a:chExt cx="6145658" cy="3827760"/>
          </a:xfrm>
        </p:grpSpPr>
        <p:cxnSp>
          <p:nvCxnSpPr>
            <p:cNvPr id="13" name="12 Conector recto"/>
            <p:cNvCxnSpPr/>
            <p:nvPr/>
          </p:nvCxnSpPr>
          <p:spPr>
            <a:xfrm>
              <a:off x="1499171" y="3902720"/>
              <a:ext cx="614565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4572000" y="1988840"/>
              <a:ext cx="0" cy="382776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643050"/>
            <a:ext cx="3200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608403"/>
            <a:ext cx="32004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4247" y="1643050"/>
            <a:ext cx="31924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4247" y="3571876"/>
            <a:ext cx="3192463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31302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23850" y="1364882"/>
            <a:ext cx="8629650" cy="263918"/>
          </a:xfrm>
        </p:spPr>
        <p:txBody>
          <a:bodyPr/>
          <a:lstStyle/>
          <a:p>
            <a:r>
              <a:rPr lang="es-ES" dirty="0"/>
              <a:t>Regla Básica de la gestión de riesgo - COSO</a:t>
            </a:r>
            <a:endParaRPr lang="en-U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de-DE" dirty="0">
                <a:latin typeface="Calibri" pitchFamily="34" charset="0"/>
              </a:rPr>
              <a:t>Administración de Riesgo por parte de las entidades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93" y="3071810"/>
            <a:ext cx="863282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14554"/>
            <a:ext cx="80010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50776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33"/>
          <p:cNvSpPr txBox="1">
            <a:spLocks noChangeArrowheads="1"/>
          </p:cNvSpPr>
          <p:nvPr/>
        </p:nvSpPr>
        <p:spPr bwMode="auto">
          <a:xfrm>
            <a:off x="323850" y="6186488"/>
            <a:ext cx="59148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dirty="0" smtClean="0">
                <a:latin typeface="+mj-lt"/>
              </a:rPr>
              <a:t>(1) Hacia una cultura de </a:t>
            </a:r>
            <a:r>
              <a:rPr lang="es-ES_tradnl" sz="1200" dirty="0" err="1" smtClean="0">
                <a:latin typeface="+mj-lt"/>
              </a:rPr>
              <a:t>risk</a:t>
            </a:r>
            <a:r>
              <a:rPr lang="es-ES_tradnl" sz="1200" dirty="0" smtClean="0">
                <a:latin typeface="+mj-lt"/>
              </a:rPr>
              <a:t> </a:t>
            </a:r>
            <a:r>
              <a:rPr lang="es-ES_tradnl" sz="1200" dirty="0" err="1" smtClean="0">
                <a:latin typeface="+mj-lt"/>
              </a:rPr>
              <a:t>manangent</a:t>
            </a:r>
            <a:r>
              <a:rPr lang="es-ES_tradnl" sz="1200" dirty="0" smtClean="0">
                <a:latin typeface="+mj-lt"/>
              </a:rPr>
              <a:t> – A. </a:t>
            </a:r>
            <a:r>
              <a:rPr lang="es-ES_tradnl" sz="1200" dirty="0" err="1" smtClean="0">
                <a:latin typeface="+mj-lt"/>
              </a:rPr>
              <a:t>Roisenzvit</a:t>
            </a:r>
            <a:r>
              <a:rPr lang="es-ES_tradnl" sz="1200" dirty="0" smtClean="0">
                <a:latin typeface="+mj-lt"/>
              </a:rPr>
              <a:t> y M. Zárate </a:t>
            </a:r>
            <a:r>
              <a:rPr lang="es-ES_tradnl" sz="1200" baseline="30000" dirty="0" smtClean="0">
                <a:latin typeface="+mj-lt"/>
              </a:rPr>
              <a:t>.</a:t>
            </a:r>
            <a:r>
              <a:rPr lang="es-ES_tradnl" sz="1200" dirty="0" smtClean="0">
                <a:latin typeface="+mj-lt"/>
              </a:rPr>
              <a:t> www.asba-supervision.org</a:t>
            </a:r>
            <a:endParaRPr lang="es-ES_tradnl" sz="1200" dirty="0">
              <a:latin typeface="+mj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887863"/>
            <a:ext cx="8640763" cy="340093"/>
          </a:xfrm>
        </p:spPr>
        <p:txBody>
          <a:bodyPr/>
          <a:lstStyle/>
          <a:p>
            <a:r>
              <a:rPr lang="es-ES_tradnl" smtClean="0"/>
              <a:t>Administración de Riesgo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1364882"/>
            <a:ext cx="8629650" cy="263918"/>
          </a:xfrm>
        </p:spPr>
        <p:txBody>
          <a:bodyPr/>
          <a:lstStyle/>
          <a:p>
            <a:r>
              <a:rPr lang="es-ES_tradnl" smtClean="0"/>
              <a:t>El impulso de Basilea</a:t>
            </a:r>
            <a:endParaRPr lang="es-ES_tradnl"/>
          </a:p>
        </p:txBody>
      </p:sp>
      <p:sp>
        <p:nvSpPr>
          <p:cNvPr id="29" name="Rectangle 28"/>
          <p:cNvSpPr/>
          <p:nvPr/>
        </p:nvSpPr>
        <p:spPr>
          <a:xfrm>
            <a:off x="5857884" y="3752166"/>
            <a:ext cx="30956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IMMM </a:t>
            </a:r>
            <a:r>
              <a:rPr lang="es-ES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(1)</a:t>
            </a:r>
            <a:r>
              <a:rPr lang="es-E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</a:t>
            </a:r>
          </a:p>
          <a:p>
            <a:r>
              <a:rPr lang="es-ES" sz="2000" b="1" dirty="0" smtClean="0">
                <a:solidFill>
                  <a:schemeClr val="accent3"/>
                </a:solidFill>
              </a:rPr>
              <a:t>I</a:t>
            </a:r>
            <a:r>
              <a:rPr lang="es-ES" b="1" dirty="0" smtClean="0">
                <a:solidFill>
                  <a:schemeClr val="accent3"/>
                </a:solidFill>
              </a:rPr>
              <a:t>dentificar, </a:t>
            </a:r>
          </a:p>
          <a:p>
            <a:r>
              <a:rPr lang="es-ES" sz="2000" b="1" dirty="0" smtClean="0">
                <a:solidFill>
                  <a:schemeClr val="accent3"/>
                </a:solidFill>
              </a:rPr>
              <a:t>M</a:t>
            </a:r>
            <a:r>
              <a:rPr lang="es-ES" b="1" dirty="0" smtClean="0">
                <a:solidFill>
                  <a:schemeClr val="accent3"/>
                </a:solidFill>
              </a:rPr>
              <a:t>edir, </a:t>
            </a:r>
          </a:p>
          <a:p>
            <a:r>
              <a:rPr lang="es-ES" sz="2000" b="1" dirty="0" smtClean="0">
                <a:solidFill>
                  <a:schemeClr val="accent3"/>
                </a:solidFill>
              </a:rPr>
              <a:t>M</a:t>
            </a:r>
            <a:r>
              <a:rPr lang="es-ES" b="1" dirty="0" smtClean="0">
                <a:solidFill>
                  <a:schemeClr val="accent3"/>
                </a:solidFill>
              </a:rPr>
              <a:t>onitorear y </a:t>
            </a:r>
          </a:p>
          <a:p>
            <a:r>
              <a:rPr lang="es-ES" sz="2000" b="1" dirty="0" smtClean="0">
                <a:solidFill>
                  <a:schemeClr val="accent3"/>
                </a:solidFill>
              </a:rPr>
              <a:t>M</a:t>
            </a:r>
            <a:r>
              <a:rPr lang="es-ES" b="1" dirty="0" smtClean="0">
                <a:solidFill>
                  <a:schemeClr val="accent3"/>
                </a:solidFill>
              </a:rPr>
              <a:t>itigar</a:t>
            </a:r>
            <a:endParaRPr lang="es-ES" b="1" dirty="0">
              <a:solidFill>
                <a:schemeClr val="accent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4114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693861"/>
            <a:ext cx="41306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26227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Aspectos conceptuales de la Supervisión basada en riesgo </a:t>
            </a:r>
            <a:r>
              <a:rPr lang="es-ES" sz="2600" dirty="0" smtClean="0"/>
              <a:t>SBR</a:t>
            </a:r>
            <a:endParaRPr lang="en-US" sz="2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1364882"/>
            <a:ext cx="8629650" cy="263918"/>
          </a:xfrm>
        </p:spPr>
        <p:txBody>
          <a:bodyPr/>
          <a:lstStyle/>
          <a:p>
            <a:r>
              <a:rPr lang="es-ES" dirty="0"/>
              <a:t>De qué hablamos cuando hablamos de SBR (regulación + supervisión)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1714488"/>
            <a:ext cx="87709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8" y="3206759"/>
            <a:ext cx="87709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778395"/>
            <a:ext cx="87709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85854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-01">
  <a:themeElements>
    <a:clrScheme name="BID-01 (26.11.10)">
      <a:dk1>
        <a:srgbClr val="000000"/>
      </a:dk1>
      <a:lt1>
        <a:srgbClr val="FFFFFF"/>
      </a:lt1>
      <a:dk2>
        <a:srgbClr val="CD6005"/>
      </a:dk2>
      <a:lt2>
        <a:srgbClr val="FFB900"/>
      </a:lt2>
      <a:accent1>
        <a:srgbClr val="F37107"/>
      </a:accent1>
      <a:accent2>
        <a:srgbClr val="F0D202"/>
      </a:accent2>
      <a:accent3>
        <a:srgbClr val="0096D7"/>
      </a:accent3>
      <a:accent4>
        <a:srgbClr val="299A26"/>
      </a:accent4>
      <a:accent5>
        <a:srgbClr val="360F8F"/>
      </a:accent5>
      <a:accent6>
        <a:srgbClr val="E7E2E3"/>
      </a:accent6>
      <a:hlink>
        <a:srgbClr val="050A95"/>
      </a:hlink>
      <a:folHlink>
        <a:srgbClr val="2999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lantilla-01 1">
        <a:dk1>
          <a:srgbClr val="000000"/>
        </a:dk1>
        <a:lt1>
          <a:srgbClr val="FFFFFF"/>
        </a:lt1>
        <a:dk2>
          <a:srgbClr val="002D64"/>
        </a:dk2>
        <a:lt2>
          <a:srgbClr val="C1C5C1"/>
        </a:lt2>
        <a:accent1>
          <a:srgbClr val="197C9B"/>
        </a:accent1>
        <a:accent2>
          <a:srgbClr val="035DA1"/>
        </a:accent2>
        <a:accent3>
          <a:srgbClr val="FFFFFF"/>
        </a:accent3>
        <a:accent4>
          <a:srgbClr val="000000"/>
        </a:accent4>
        <a:accent5>
          <a:srgbClr val="ABBFCB"/>
        </a:accent5>
        <a:accent6>
          <a:srgbClr val="025391"/>
        </a:accent6>
        <a:hlink>
          <a:srgbClr val="050A95"/>
        </a:hlink>
        <a:folHlink>
          <a:srgbClr val="2999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932</Words>
  <Application>Microsoft Office PowerPoint</Application>
  <PresentationFormat>On-screen Show (4:3)</PresentationFormat>
  <Paragraphs>220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Plantilla-01</vt:lpstr>
      <vt:lpstr>Slide 1</vt:lpstr>
      <vt:lpstr>Slide 2</vt:lpstr>
      <vt:lpstr>Supervisión bancaria en el contexto de la Red de Seguridad Financiera</vt:lpstr>
      <vt:lpstr>Supervisión bancaria ayer y hoy</vt:lpstr>
      <vt:lpstr>Evolución de la Administración de Riesgo: Tradicional vs Integral</vt:lpstr>
      <vt:lpstr>Administración de Riesgo por parte de las entidades</vt:lpstr>
      <vt:lpstr>Administración de Riesgo por parte de las entidades</vt:lpstr>
      <vt:lpstr>Administración de Riesgo</vt:lpstr>
      <vt:lpstr>Aspectos conceptuales de la Supervisión basada en riesgo SBR</vt:lpstr>
      <vt:lpstr>Slide 10</vt:lpstr>
      <vt:lpstr>Aspectos conceptuales de la Supervisión basada en riesgo SBR  </vt:lpstr>
      <vt:lpstr>Aspectos conceptuales de la Supervisión basada en riesgo SBR  </vt:lpstr>
      <vt:lpstr>Aspectos conceptuales de la Supervisión basada en riesgo SBR  </vt:lpstr>
      <vt:lpstr>Aspectos conceptuales de la Supervisión basada en riesgo SBR</vt:lpstr>
      <vt:lpstr>Aspectos conceptuales de la Supervisión basada en riesgo SBR</vt:lpstr>
      <vt:lpstr>Aspectos conceptuales de la Supervisión basada en riesgo SBR</vt:lpstr>
      <vt:lpstr>Aspectos conceptuales de la Supervisión basada en riesgo SBR</vt:lpstr>
      <vt:lpstr>Aspectos conceptuales de la Supervisión basada en riesgo SBR</vt:lpstr>
      <vt:lpstr>Aspectos conceptuales de la Supervisión basada en riesgo SBR</vt:lpstr>
      <vt:lpstr>Aspectos conceptuales de la Supervisión basada en riesgo SBR</vt:lpstr>
      <vt:lpstr>Desafíos a la hora de aplicar SBR</vt:lpstr>
      <vt:lpstr>Desafíos a la hora de aplicar SBR (cont.)</vt:lpstr>
      <vt:lpstr>Impacto de la crisis en los modelos de SBR</vt:lpstr>
      <vt:lpstr>Impacto de la crisis en los modelos de SBR</vt:lpstr>
      <vt:lpstr>Impacto de la crisis en los modelos de SBR</vt:lpstr>
      <vt:lpstr>Impacto de la crisis en los modelos de SBR</vt:lpstr>
      <vt:lpstr>Impacto de la crisis en los modelos de SBR</vt:lpstr>
      <vt:lpstr>Conclusiones</vt:lpstr>
      <vt:lpstr>Slide 29</vt:lpstr>
    </vt:vector>
  </TitlesOfParts>
  <Company>SDS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Diego Ruiz Díaz</dc:creator>
  <cp:lastModifiedBy>Administrator</cp:lastModifiedBy>
  <cp:revision>89</cp:revision>
  <dcterms:created xsi:type="dcterms:W3CDTF">2009-06-01T19:55:34Z</dcterms:created>
  <dcterms:modified xsi:type="dcterms:W3CDTF">2010-12-02T04:10:27Z</dcterms:modified>
</cp:coreProperties>
</file>